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notesSlides/notesSlide5.xml" ContentType="application/vnd.openxmlformats-officedocument.presentationml.notesSlide+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9"/>
  </p:notesMasterIdLst>
  <p:sldIdLst>
    <p:sldId id="256" r:id="rId2"/>
    <p:sldId id="471" r:id="rId3"/>
    <p:sldId id="403" r:id="rId4"/>
    <p:sldId id="385" r:id="rId5"/>
    <p:sldId id="414" r:id="rId6"/>
    <p:sldId id="346" r:id="rId7"/>
    <p:sldId id="467" r:id="rId8"/>
    <p:sldId id="468" r:id="rId9"/>
    <p:sldId id="437" r:id="rId10"/>
    <p:sldId id="469" r:id="rId11"/>
    <p:sldId id="432" r:id="rId12"/>
    <p:sldId id="433" r:id="rId13"/>
    <p:sldId id="434" r:id="rId14"/>
    <p:sldId id="436" r:id="rId15"/>
    <p:sldId id="470" r:id="rId16"/>
    <p:sldId id="440" r:id="rId17"/>
    <p:sldId id="446" r:id="rId18"/>
    <p:sldId id="442" r:id="rId19"/>
    <p:sldId id="439" r:id="rId20"/>
    <p:sldId id="461" r:id="rId21"/>
    <p:sldId id="443" r:id="rId22"/>
    <p:sldId id="444" r:id="rId23"/>
    <p:sldId id="447" r:id="rId24"/>
    <p:sldId id="448" r:id="rId25"/>
    <p:sldId id="449" r:id="rId26"/>
    <p:sldId id="450" r:id="rId27"/>
    <p:sldId id="452" r:id="rId28"/>
    <p:sldId id="454" r:id="rId29"/>
    <p:sldId id="456" r:id="rId30"/>
    <p:sldId id="455" r:id="rId31"/>
    <p:sldId id="458" r:id="rId32"/>
    <p:sldId id="459" r:id="rId33"/>
    <p:sldId id="460" r:id="rId34"/>
    <p:sldId id="457" r:id="rId35"/>
    <p:sldId id="473" r:id="rId36"/>
    <p:sldId id="453" r:id="rId37"/>
    <p:sldId id="462" r:id="rId38"/>
    <p:sldId id="463" r:id="rId39"/>
    <p:sldId id="464" r:id="rId40"/>
    <p:sldId id="465" r:id="rId41"/>
    <p:sldId id="466" r:id="rId42"/>
    <p:sldId id="476" r:id="rId43"/>
    <p:sldId id="477" r:id="rId44"/>
    <p:sldId id="478" r:id="rId45"/>
    <p:sldId id="479" r:id="rId46"/>
    <p:sldId id="480" r:id="rId47"/>
    <p:sldId id="371" r:id="rId48"/>
  </p:sldIdLst>
  <p:sldSz cx="9144000" cy="5143500" type="screen16x9"/>
  <p:notesSz cx="6858000" cy="9144000"/>
  <p:embeddedFontLst>
    <p:embeddedFont>
      <p:font typeface="Arvo" panose="020B0604020202020204" charset="0"/>
      <p:regular r:id="rId50"/>
      <p:bold r:id="rId51"/>
      <p:italic r:id="rId52"/>
      <p:boldItalic r:id="rId53"/>
    </p:embeddedFont>
    <p:embeddedFont>
      <p:font typeface="Roboto Condensed" panose="02000000000000000000" pitchFamily="2" charset="0"/>
      <p:regular r:id="rId54"/>
      <p:bold r:id="rId55"/>
      <p:italic r:id="rId56"/>
      <p:boldItalic r:id="rId57"/>
    </p:embeddedFont>
    <p:embeddedFont>
      <p:font typeface="Roboto Condensed Light" panose="02000000000000000000" pitchFamily="2"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ABFF"/>
    <a:srgbClr val="00338E"/>
    <a:srgbClr val="A50021"/>
    <a:srgbClr val="CC09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7CA831-11D2-4159-8545-C5A921CE741D}">
  <a:tblStyle styleId="{D87CA831-11D2-4159-8545-C5A921CE741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27102A9-8310-4765-A935-A1911B00CA55}" styleName="Estilo claro 1 - Acento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566" y="4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ink/ink1.xml><?xml version="1.0" encoding="utf-8"?>
<inkml:ink xmlns:inkml="http://www.w3.org/2003/InkML">
  <inkml:definitions>
    <inkml:context xml:id="ctx0">
      <inkml:inkSource xml:id="inkSrc0">
        <inkml:traceFormat>
          <inkml:channel name="X" type="integer" max="3360" units="cm"/>
          <inkml:channel name="Y" type="integer" max="1872" units="cm"/>
          <inkml:channel name="T" type="integer" max="2.14748E9" units="dev"/>
        </inkml:traceFormat>
        <inkml:channelProperties>
          <inkml:channelProperty channel="X" name="resolution" value="114.28571" units="1/cm"/>
          <inkml:channelProperty channel="Y" name="resolution" value="112.77109" units="1/cm"/>
          <inkml:channelProperty channel="T" name="resolution" value="1" units="1/dev"/>
        </inkml:channelProperties>
      </inkml:inkSource>
      <inkml:timestamp xml:id="ts0" timeString="2020-08-25T18:03:05.471"/>
    </inkml:context>
    <inkml:brush xml:id="br0">
      <inkml:brushProperty name="width" value="0.05292" units="cm"/>
      <inkml:brushProperty name="height" value="0.05292" units="cm"/>
      <inkml:brushProperty name="color" value="#FF0000"/>
    </inkml:brush>
  </inkml:definitions>
  <inkml:trace contextRef="#ctx0" brushRef="#br0">7651 9586 0,'0'0'0,"0"0"0,0 0 16,0 0-1,-8 8-15,0-1 16,8-7-16,-7 8 16,7-8-16,-8 8 15,1-1 1,7-7-16,-8 8 16,8-8-16,-7 0 15,-9 7-15,1 1 16,-7 0-1,-1-8-15,-7 7 16,-8 1-16,-7-8 16,-1 0-1,1 0-15,0 0 16,-1 0-16,16 0 16,-8 0-16,-7 0 15,-8 0 1,0 0-16,-8 0 15,9 0-15,6 0 16,8 0-16,1 0 16,-1 0-1,8 0-15,-1 0 16,9 0-16,-1 0 16,0 0-1,8 0-15,0 0 16,7 0-16,1 0 15,-1 0-15,1 0 16,7 0 0,0 0-16,0 0 15,0 0-15,0 0 16,0 0 0,0-8-16,0-7 15,0 0-15,7-8 16,1-8-16,-1 9 15,1 6 1,0 1-16,-1 7 16,-7 8-16,0 0 15,0 8-15,0 7 16,-7 8 0,-1 0-16,0 8 15,1-1-15,-1-15 16,1 1-1,-1-9-15,8 1 16,0 0-16,0-8 16,0 0-16,0 0 15,0 0 1,8 0-16,7 0 16,0 0-16,0 0 15,0 0-15,-15 0 16</inkml:trace>
  <inkml:trace contextRef="#ctx0" brushRef="#br0" timeOffset="609.41">7613 9510 0,'0'0'0,"0"0"0,0 0 15,0 0-15,0 0 16,0 0-1,0 0-15,0 0 16,0 0-16,-15-8 16,-1 0-16,1-7 15,0 8 1,0-1-16,8 0 16,-1 1-16,0 7 15,8 0 1,0 0-16,0 0 15,8 7-15,0 9 16,7 6-16,-8-6 16,1-1-1,-1 0-15,-7-15 16,0 0-16,0 0 16,0 0-16,0 0 15</inkml:trace>
  <inkml:trace contextRef="#ctx0" brushRef="#br0" timeOffset="3055.51">5315 8487 0,'0'0'0,"0"0"16,0 0-16,0 0 16,0 0-16,0 0 15,0-8-15,0 1 16,0-1-1,0-7-15,0 0 16,7-1-16,1-7 16,7 1-16,0-1 15,8-8 1,-1 8-16,1 0 16,7 0-16,0 1 15,1-9 1,-1 8-16,0-7 15,8-1-15,15-15 16,0 0-16,7 1 16,8 7-1,-7-1-15,7-6 16,7-1-16,24-8 16,-16 9-1,-23-1-15,31 0 16,30-7-16,-15 14 15,7 1-15,8 0 16,-15 0 0,7-8-16,31-7 15,-15 14-15,29 1 16,-6 0 0,-54 15-16,45 0 15,-6 8-15,-1 0 16,22 0-1,-52-1-15,45 9 16,8-1-16,7-7 16,8 0-16,-45-1 15,60 1 1,-15 0-16,15-8 16,-46 8-16,54 7 15,-23 0-15,22 8 16,-29-7-1,59-1-15,-37-7 16,8 7-16,7-7 16,0 7-16,8 1 15,-61-1 1,53 0-16,-15 8 16,15 8-16,-68-8 15,99-8-15,-99 8 16,128-7-1,-112-1-15,74 8 16,-52 0-16,8 0 16,-61 8-16,68-1 15,-53 1 1,23 7-16,-23 1 16,-38-1-16,53 8 15,-22 0 1,-16-1-16,16 9 15,-16 0-15,-37-9 16,22 9-16,8-8 16,-16 0-1,-14 7-15,0 8 16,-1 1-16,-7-1 16,-7 0-1,-24-8-15,-6 1 16,-1 0-16,15-1 15,8 8 1,8 0-16,-1 1 16,-7-9-16,-8 1 15,-7-1-15,-8 1 16,1-1 0,-1 1-16,0-1 15,8 1-15,-8-1 16,0 8-16,1 1 15,-1-9 1,0 1-16,-7-1 16,-8 1-16,0-8 15,0 0 1,-7-8-16,-1 0 16,1 0-16,-1 1 15,1-1 1,-8 0-16,0 0 15,0 1-15,0-9 16,0 1-16,0 0 16,0-1-1,0 1-15,0-8 16,0 0-16,0 0 16,0 0-16,-8 7 15,1 1 1,-1-8-16,-7 0 15,0 0-15,0 0 16,-8 0 0,1 0-16,7-8 15,-8 1-15,0-1 16,8 8 0,0 0-16,0 0 15,7 0-15,1 0 16,7 0-16,0 0 15,0 0 1,0 0-16,0 0 16,0 0-16,7 8 15,8 7-15,8 0 16,7 8 0,1-8-16,-9-7 15,1 0-15,-8-8 16,0 0-1,0 0-15,0-8 16,0 0-16,1 1 16,-1-8-1,0-1-15,-8 9 16,1-1-16,0 0 16,-8 1-16,0-1 15,-8 1 1,-7-1-16,-15 0 15,-16 1-15,-7-1 16,-15 8 0,-7 8-16,75-8 15</inkml:trace>
  <inkml:trace contextRef="#ctx0" brushRef="#br0" timeOffset="4406.82">5428 8380 0,'0'0'0,"0"0"16,0 0-16,0 0 16,0 0-16,-8 0 15,1 0 1,-1 0-16,1 0 16,-1-7-16,1-1 15,-1-7 1,0-8-16,1-23 15,7-15-15,7-8 16,9 8-16,-9 8 16,8 22-1,-7 8-15,-1 8 16,1 7-16,0 1 16,-8 7-16,0 0 15,15 15 1,0 23-16,0 0 15,0 1-15,0-1 16,0 0-16,0 0 16,0 0-1,1-7-15,-1-1 16,0-7-16,-8 0 16,1-8-1,0 1-15,7-9 16,0 1-16,0-8 15,0-8-15,8-7 16,-1 0 0,-7-1-16,1 1 15,-9 0-15,1 0 16,-8-1-16,-8 9 16,-7-1-1,-8-7-15,8 7 16,-15 1-16,7-1 15,8-7 1,15 15-16</inkml:trace>
</inkml:ink>
</file>

<file path=ppt/ink/ink2.xml><?xml version="1.0" encoding="utf-8"?>
<inkml:ink xmlns:inkml="http://www.w3.org/2003/InkML">
  <inkml:definitions>
    <inkml:context xml:id="ctx0">
      <inkml:inkSource xml:id="inkSrc0">
        <inkml:traceFormat>
          <inkml:channel name="X" type="integer" max="5120" units="cm"/>
          <inkml:channel name="Y" type="integer" max="1800" units="cm"/>
          <inkml:channel name="T" type="integer" max="2.14748E9" units="dev"/>
        </inkml:traceFormat>
        <inkml:channelProperties>
          <inkml:channelProperty channel="X" name="resolution" value="174.14966" units="1/cm"/>
          <inkml:channelProperty channel="Y" name="resolution" value="109.09091" units="1/cm"/>
          <inkml:channelProperty channel="T" name="resolution" value="1" units="1/dev"/>
        </inkml:channelProperties>
      </inkml:inkSource>
      <inkml:timestamp xml:id="ts0" timeString="2021-08-27T02:27:03.269"/>
    </inkml:context>
    <inkml:brush xml:id="br0">
      <inkml:brushProperty name="width" value="0.05292" units="cm"/>
      <inkml:brushProperty name="height" value="0.05292" units="cm"/>
      <inkml:brushProperty name="color" value="#FF0000"/>
    </inkml:brush>
  </inkml:definitions>
  <inkml:trace contextRef="#ctx0" brushRef="#br0">5212 5808 0,'27'-119'188,"-1"26"-188,-13 66 15,1-12-15,-1-54 16,0 67 0,40-1 593,26 14-593,239-27 15,-93 27-31,79 0 15,252-27 1,39 1 0,-251-1-1,-159 27 1,450-27 15,-291 0-15,66 1-1,186-14 17,316-40-17,-449 53 17,-224 14-17,-120 13 16,-93-14 48,14 27-64,13 0-15,66-26 16,-66 26-1,66 0 17,-106 0 140,-13 26-157,26 199 1,1-185-16,-1 211 15,1-39 1,-27-186 0,26 27-1,-26-40 1,0 14 500,0-14-516,13 0 15,-13-26 204,-13 0-203</inkml:trace>
  <inkml:trace contextRef="#ctx0" brushRef="#br0" timeOffset="5856.23">4948 5874 0,'-27'0'109,"14"-53"-109,13 26 16,-13-12-16,0-41 15,-1 67-15,14-53 16,-13-13-16,-13-1 15,26 54-15,0-27 16,-14 0-16,14 13 16,0 1-16,0 12 15,0 1-15,-13-41 16,13 54-16,0 0 16,0-40-16,0-13 15,0 0-15,0 13 16,0 13-1,0 14-15,-13-1 16,13 14-16,0 0 16,40 13 218,-1 0-218,107 0-16,-54 13 15,28-13-15,52 13 16,-93-13 0,133 0-16,39 0 15,-26 0-15,-119 0 16,132 0-16,-53 0 15,53 0-15,-159 0 16,146-26-16,-26-1 16,39 1-16,-66-14 15,-79 27-15,158-13 16,-26-1-16,53-26 16,-146 40-16,132-14 15,80-25-15,-105 25 16,38-13-16,-171 27 15,146-13-15,-80-14 16,-1 27-16,28-14 16,-133 27-16,397-105 15,-317 78 1,-80 27-16,93-13 16,26-14-16,-13 1 15,-119 13 1,105-1-16,1 1 15,0-26-15,0 39 0,-80-14 16,80-12 0,13 13-16,53 13 15,-120 0-15,160-40 16,105 27-16,-65-1 16,-186-12-16,159 13 15,-14-27-15,-52 14 16,-67 26-16,-65 0 15,65-14-15,-26 1 16,-13 13-16,-93 0 16,54 0-16,-15-13 15,-25 13-15,-14 0 16,14 0-16,-14 0 16,13 0-16,1 0 15,-14 0-15,13 0 16,14 0-16,0 0 15,-27 0-15,40 0 16,0 0-16,-13 0 16,-1 0-1,-12 0-15,-1 0 16,-13 13 171,14 40-187,-14 53 16,-13 0-16,13 13 16,-13-79-16,14 65 15,-1 41-15,-13-14 16,0-52-16,0 52 16,0-53-16,0 40 15,0-79-15,0 53 16,0-41-16,13-12 15,0 0-15,-13-27 16,0 0 0,13 27-16,1 26 203,25 53-188,14 0-15,-53-66 16,-13-53 406,-13 0-422,-1-13 16,1 13-16,12-13 15</inkml:trace>
  <inkml:trace contextRef="#ctx0" brushRef="#br0" timeOffset="16642.22">4723 8493 0,'0'27'94,"0"-1"-94,0 0 15,0-12 1,13 52-16,-13-53 16,0 27-1,0-27-15,0 0 16,0 0-16,13 14 15,-13-1-15,0 1 16,0-14 0,14 14-16,-1-1 31,-13 0-31,0 1 16,0-1-16,0-12 15,0 12-15,26 1 16,-26-14-1,0 0 1,0 13 0,0-12-1,0-1-15,0 13 16,0-39 296,-13 0-296,-13-27-16,12 27 16,1 0-16,0-14 15,0-12-15,-27 12 16,40 107 187,26-1-203,1 0 16,-14-39-16,27 26 15,-27-26-15,27-14 16,-40 1 0,13-27 62,-13-27-63,13-12-15,-13 25 16,0-12-16,0 13 16,13-1-16,-13-25 15,0 26 1,0-1-1,0 1 189,0-13-189,-13 26 1,0-14 15,0 14 0,-1 0 79</inkml:trace>
  <inkml:trace contextRef="#ctx0" brushRef="#br0" timeOffset="52942.1">11959 8440 0,'0'13'235,"0"27"-235,0 13 15,0-13-15,0-1 16,0-25-16,0 25 16,0 14-16,0 0 15,0 27 1,0-54-16,0 0 15,0-12-15,0-1 16,0 0 0,0 14-16,0-14 15,0 0 1,0 14-16,0-1 16,0-13 15,0 0-16,0 1 17,0 12-32,0-13 15,0 14 1,0 13-16,0-27 16,0 0-16,0 0 234,-13-13-218,13-13-16,-27-13 15,1 12 1,26 1-1,-13 13 1,13 13 93,13 1-93,0-14-16,-13 13 16</inkml:trace>
  <inkml:trace contextRef="#ctx0" brushRef="#br0" timeOffset="206196.68">6906 5689 0,'-14'-67'109,"1"-52"-109,13 27 16,0 26-16,0-14 15,0 67-15,0-53 16,0 26-16,-13-26 16,0 53-16,13-67 15,0 54-15,0-14 16,-14 14-1,1 26-15,26 0 297,93 0-297,80 0 16,-94 13-16,159 27 16,54-27-16,-14 0 15,-185 0-15,198-13 16,53 0-16,40 0 15,-265 0-15,225 0 16,67 0-16,-27 0 16,0 0-16,-252 0 15,199 0 1,13 0-16,40 0 0,-278 0 16,199 0-16,52 0 15,-13 0 1,-238 0-16,146 0 0,-1 0 15,-92 0 1,-13 0-16,-119 0 16,66 0-16,-67 0 15,1 0-15,-27 0 16,40 0-16,-26 0 16,12 0-16,-25 0 15,12 0 63,1-13-62,12 0-16,-26 13 16,27 0-16,-13-13 15,52 13-15,-53-14 16,14 1-16,26 13 15,27-13-15,-14 0 16,-66 13 0,27-13-16,0 13 15,-27 0-15,0 0 157,14 52-142,-27-12-15,13 0 16,27 52-16,-40-39 15,0-26-15,13 65 16,13-39-16,1 40 16,-1 26-16,-26-106 15,14 67-15,12-1 16,-26-26 0,13 13-16,0 0 0,1 40 15,-1-13-15,-13-40 16,13 79-16,0-66 15,-13 40 1,27 26-16,-27-92 16,13 26-16,-13 27 15,0-27-15,0-27 16,0 14-16,0 0 16,0-13-16,0 0 15,0-14-15,0 40 16,0-13-16,0-26 15,0-1-15,0 14 16,0 13-16,0 0 16,0-14-1,26 1-15,-26-14 16,0-12 0,0 25-16,0 1 15,0-14-15,14 1 16,-14-1-16,0 27 15,0 13-15,0-26 16,0 0-16,0 26 16,0-26-16,0-1 15,0 1-15,0 26 16,0-26 0,0 13-16,0-14 15,0 14-15,0 0 16,0 27-16,0-41 15,0 27-15,0 14 16,0 12-16,0-12 16,0-27-16,0 0 15,0 0-15,0-14 16,0 1-16,0-14 16,0 14-16,0 0 15,0-27-15,0 27 16,0-27-16,0 27 15,0-14 1,0 14-16,0-27 16,0 13-16,0 14 15,0-13-15,0 52 16,0-26-16,0 0 16,0-27-16,0 14 15,0-27-15,0 14 16,0-14-1,0 0 173,13-13-172,0 0-16,0 0 15</inkml:trace>
  <inkml:trace contextRef="#ctx0" brushRef="#br0" timeOffset="-196560.7">14102 8467 0,'0'13'156,"0"13"-140,0 14-16,0-14 15,0 14-15,0-13 16,0 12-1,0-25-15,0-1 16,0 0-16,0 27 78,14-27-78,-14 0 16,0 0-1,0 14-15,0-14 79,0 0 61,79 1-124,0-14-1,-26 13-15,40-13 16,13 0-16,-67 0 16,67 0-16,-40 0 15,27 0-15,-67 0 16,41 0-16,-15 0 16,28 0-16,-54 0 15,27 0-15,-13 0 16,26 0-16,-53 0 15,40 0-15,-26 0 16,52 0-16,-53 0 16,1 0-1,13 0-15,-14 0 16,14 0-16,-27 0 16,13 0-16,14 0 15,0 0-15,-1 0 16,14 0-16,0 0 15,-13 0-15,53 0 16,-67 0-16,27 0 16,-13 0-16,-1 0 15,-25 0-15,-1 0 16,0 0-16,0 0 500,-13 26-484,0-13-16,0 14 15,0-14-15,0 27 16,0-14-16,0 1 15,0-14-15,0 0 16,0 0-16,0 14 172,0-14-172,0 0 16,0 1-16</inkml:trace>
  <inkml:trace contextRef="#ctx0" brushRef="#br0" timeOffset="-118687.85">12515 5808 0,'0'-53'109,"0"0"-109,0 13 16,0 27-16,0-53 15,0 26-15,0-13 16,0 27-16,0-14 15,0 13-15,0-39 16,0 40-16,0-1 16,0 1-1,13 26 1,13-13 156,54-14-172,26 14 15,39 0-15,40-40 16,-118 53-16,52 0 16,39 0-16,67 0 15,-145 0-15,158 0 16,-13 0-16,26 0 16,-145 0-16,106 0 15,-27 0-15,13-27 16,-26 27-16,-119 0 15,106 0-15,-40 0 16,-13 0-16,-80-13 16,14 13-16,-27 0 172,14-13-172,-14 13 15,53 0-15,0 0 16,66-26-16,-13 26 15,-39 0-15,39 0 16,26 0-16,27-14 16,-119 14-16,66 0 15,-39 0-15,-67 14 250,-13 118-250,0-26 16,0-80-16,0 53 16,0-39-16,0 13 15,0-13-15,0 13 16,0-27-16,0 14 15,0-27-15,0 0 16</inkml:trace>
  <inkml:trace contextRef="#ctx0" brushRef="#br0" timeOffset="-111798.75">9141 7329 0,'-105'0'875,"-1"0"-875,53 0 15,13 0-15,-13 0 16,0 0-16,27 0 16,13 0-16,-1 0 15,1 0 251,13 40-251,0-1-15,0-12 16,0-14-16,0 0 16,0 27-16,0-27 15,0 0 1,0 1-16,0-1 16,0 0-1,0 14 1,0-1-16,0-13 15,0 0-15,0 27 16,0 13-16,0-40 16,13 53-16,-13-26 15,0 26-15,0-26 16,14 39-16,-14 14 16,0 13-16,0-14 15,13-65-15,0 39 16,-13-40-16,0 14 15,0-13-15,0-14 16,0 53 0,0-26-1,0 39 1,0 0-16,0-12 16,0-28-16,0 14 15,13 40-15,-13-14 16,0-26-1,0 0-15,0-27 16,0-12-16,0-1 16,0 13-16,0 1 15,0-14 1,0 13 0,0 1-1,0-14-15,0 27 16,0-27-16,0 14 15,0-1-15,0-13 16,0 0-16,0 14 16,0-1 15</inkml:trace>
  <inkml:trace contextRef="#ctx0" brushRef="#br0" timeOffset="-79105.79">15849 8070 0,'-14'13'16,"-12"0"-1,-1-13 1,14 13-16,-13 14 16,12-27-1,-12 0-15,-14 0 16,27 0 0,-27 0-16,-12 0 15,-15 13-15,41-13 16,-27 0-16,13 13 15,-13-13-15,40 0 16,0 0 0,13 14-16,-27-1 187,27 53-187,-13-53 16,0 14-16,0 52 15,13-39-15,0-27 16,0 27-16,-13 26 16,13 13-16,0-66 15,-14 40 1,14 40-16,0 0 16,0-27-16,0-53 15,-13 27-15,13 26 16,0-27-16,0 1 15,0 13-15,0 0 16,0 0-16,0-13 16,0 12-16,0 1 15,0-26-15,0 39 16,0-53-16,0 14 16,0-14-16,0 0 15,0 0-15,0 1 16,0 12 15,0-13-15,0 1-16,-53 25 156,27-26-140,12 14-1,-12-14 1,13-13-16,0 13 15,-1-13-15,-12 0 16,13 14 203,-1-1-219,1-13 156,0 0-140,-13 0-1,-1 0 1,14 0 0,-27 0-16,27-13 15,0 13-15,-1 0 16,1 0-16,0 0 15,0 0-15,-14 0 16,1 0 0,-1 0-16,1 0 15,13 0 1,-1 0-16,1 0 62,0 13-46,0 0-16,-27 0 16,27-13 15,13 13-31</inkml:trace>
  <inkml:trace contextRef="#ctx0" brushRef="#br0" timeOffset="-67216.16">17066 5966 0,'26'0'63,"1"-39"-47,-27 12-16,0-12 15,0 12-15,0-13 16,0-26-16,0 13 15,0-26 1,0 66-16,-27-67 16,-13 41-16,1-28 0,12 54 15,-52-53 1,0 26-16,-14 1 16,27-1-16,-27-13 15,-52-13-15,12 13 16,-12 13-16,79 14 15,-40 26-15,-66-27 16,-53 14-16,146 13 16,-186 0-16,-105 0 15,-27 0-15,264 0 16,-290 0-16,-13 0 16,78 0-16,1 0 15,251 0-15,-145 0 16,0 0-16,39 0 15,133 0-15,-54 0 16,27 0-16,1 0 16,91 0-16,-39 0 15,14 0-15,12 40 16,14-40 0,0 0-1,0 0 1,-1 0-16,1 13 0,13 0 15,-40 27 1,14-13-16,0 52 16,-1-39-16,27 13 15,-26 79-15,12 0 16,-25 53-16,39-145 16,-27 92-16,1 53 15,26 27-15,0-119 16,0 118-16,0 1 15,0-13-15,0-27 16,0-67-16,13 147 16,27-54-16,-14 1 15,-13-120-15,40 119 16,-26-12-16,12-54 16,-25-92-16,12 79 15,1-40-15,-27-66 16,0 0-16,13 27 62,-13 13-62,13 40 16,-13-1 0,0-26-16,0-26 15,27 13-15,-14-40 16</inkml:trace>
  <inkml:trace contextRef="#ctx0" brushRef="#br0" timeOffset="-36716.85">14605 10663 0,'13'0'16,"27"39"-1,13-25-15,39 12 16,-65-26-16,39 0 16,40 13-16,0-13 15,-40 0-15,40 14 16,13-14-16,-66 0 15,-14 0-15,-25 0 16</inkml:trace>
</inkml:ink>
</file>

<file path=ppt/ink/ink3.xml><?xml version="1.0" encoding="utf-8"?>
<inkml:ink xmlns:inkml="http://www.w3.org/2003/InkML">
  <inkml:definitions>
    <inkml:context xml:id="ctx0">
      <inkml:inkSource xml:id="inkSrc0">
        <inkml:traceFormat>
          <inkml:channel name="X" type="integer" max="3200" units="cm"/>
          <inkml:channel name="Y" type="integer" max="1800" units="cm"/>
          <inkml:channel name="T" type="integer" max="2.14748E9" units="dev"/>
        </inkml:traceFormat>
        <inkml:channelProperties>
          <inkml:channelProperty channel="X" name="resolution" value="108.84354" units="1/cm"/>
          <inkml:channelProperty channel="Y" name="resolution" value="109.09091" units="1/cm"/>
          <inkml:channelProperty channel="T" name="resolution" value="1" units="1/dev"/>
        </inkml:channelProperties>
      </inkml:inkSource>
      <inkml:timestamp xml:id="ts0" timeString="2020-08-25T18:44:19.788"/>
    </inkml:context>
    <inkml:brush xml:id="br0">
      <inkml:brushProperty name="width" value="0.05292" units="cm"/>
      <inkml:brushProperty name="height" value="0.05292" units="cm"/>
      <inkml:brushProperty name="color" value="#FF0000"/>
    </inkml:brush>
  </inkml:definitions>
  <inkml:trace contextRef="#ctx0" brushRef="#br0">22162 8969 0</inkml:trace>
  <inkml:trace contextRef="#ctx0" brushRef="#br0" timeOffset="23659.83">22162 8969 0</inkml:trace>
</inkml:ink>
</file>

<file path=ppt/ink/ink4.xml><?xml version="1.0" encoding="utf-8"?>
<inkml:ink xmlns:inkml="http://www.w3.org/2003/InkML">
  <inkml:definitions>
    <inkml:context xml:id="ctx0">
      <inkml:inkSource xml:id="inkSrc0">
        <inkml:traceFormat>
          <inkml:channel name="X" type="integer" max="3200" units="cm"/>
          <inkml:channel name="Y" type="integer" max="1800" units="cm"/>
          <inkml:channel name="T" type="integer" max="2.14748E9" units="dev"/>
        </inkml:traceFormat>
        <inkml:channelProperties>
          <inkml:channelProperty channel="X" name="resolution" value="108.84354" units="1/cm"/>
          <inkml:channelProperty channel="Y" name="resolution" value="109.09091" units="1/cm"/>
          <inkml:channelProperty channel="T" name="resolution" value="1" units="1/dev"/>
        </inkml:channelProperties>
      </inkml:inkSource>
      <inkml:timestamp xml:id="ts0" timeString="2020-08-25T18:45:19.637"/>
    </inkml:context>
    <inkml:brush xml:id="br0">
      <inkml:brushProperty name="width" value="0.05292" units="cm"/>
      <inkml:brushProperty name="height" value="0.05292" units="cm"/>
      <inkml:brushProperty name="color" value="#FF0000"/>
    </inkml:brush>
  </inkml:definitions>
  <inkml:trace contextRef="#ctx0" brushRef="#br0">22162 8969 0</inkml:trace>
</inkml:ink>
</file>

<file path=ppt/media/image1.gif>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jpeg>
</file>

<file path=ppt/media/image28.png>
</file>

<file path=ppt/media/image29.jpeg>
</file>

<file path=ppt/media/image29.png>
</file>

<file path=ppt/media/image3.gif>
</file>

<file path=ppt/media/image30.pn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47270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24636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rgbClr val="A5002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a:solidFill>
            <a:srgbClr val="7DABFF"/>
          </a:solidFill>
        </p:grpSpPr>
        <p:sp>
          <p:nvSpPr>
            <p:cNvPr id="12" name="Google Shape;12;p2"/>
            <p:cNvSpPr/>
            <p:nvPr/>
          </p:nvSpPr>
          <p:spPr>
            <a:xfrm>
              <a:off x="0" y="0"/>
              <a:ext cx="3525000" cy="5143500"/>
            </a:xfrm>
            <a:prstGeom prst="rect">
              <a:avLst/>
            </a:pr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a:solidFill>
            <a:srgbClr val="CC092F"/>
          </a:solidFill>
        </p:grpSpPr>
        <p:sp>
          <p:nvSpPr>
            <p:cNvPr id="15" name="Google Shape;15;p2"/>
            <p:cNvSpPr/>
            <p:nvPr/>
          </p:nvSpPr>
          <p:spPr>
            <a:xfrm>
              <a:off x="-8178042" y="-4493118"/>
              <a:ext cx="12968400" cy="6522600"/>
            </a:xfrm>
            <a:prstGeom prst="rect">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lstStyle>
            <a:lvl1pPr lvl="0" rtl="0">
              <a:spcBef>
                <a:spcPts val="0"/>
              </a:spcBef>
              <a:spcAft>
                <a:spcPts val="0"/>
              </a:spcAft>
              <a:buClr>
                <a:srgbClr val="FF9800"/>
              </a:buClr>
              <a:buSzPts val="2000"/>
              <a:buNone/>
              <a:defRPr sz="2000">
                <a:solidFill>
                  <a:srgbClr val="FF9800"/>
                </a:solidFill>
              </a:defRPr>
            </a:lvl1pPr>
            <a:lvl2pPr lvl="1" rtl="0">
              <a:spcBef>
                <a:spcPts val="1000"/>
              </a:spcBef>
              <a:spcAft>
                <a:spcPts val="0"/>
              </a:spcAft>
              <a:buClr>
                <a:srgbClr val="FF9800"/>
              </a:buClr>
              <a:buSzPts val="2000"/>
              <a:buNone/>
              <a:defRPr sz="2000">
                <a:solidFill>
                  <a:srgbClr val="FF9800"/>
                </a:solidFill>
              </a:defRPr>
            </a:lvl2pPr>
            <a:lvl3pPr lvl="2" rtl="0">
              <a:spcBef>
                <a:spcPts val="1000"/>
              </a:spcBef>
              <a:spcAft>
                <a:spcPts val="0"/>
              </a:spcAft>
              <a:buClr>
                <a:srgbClr val="FF9800"/>
              </a:buClr>
              <a:buSzPts val="2000"/>
              <a:buNone/>
              <a:defRPr sz="2000">
                <a:solidFill>
                  <a:srgbClr val="FF9800"/>
                </a:solidFill>
              </a:defRPr>
            </a:lvl3pPr>
            <a:lvl4pPr lvl="3" rtl="0">
              <a:spcBef>
                <a:spcPts val="1000"/>
              </a:spcBef>
              <a:spcAft>
                <a:spcPts val="0"/>
              </a:spcAft>
              <a:buClr>
                <a:srgbClr val="FF9800"/>
              </a:buClr>
              <a:buSzPts val="2000"/>
              <a:buNone/>
              <a:defRPr sz="2000">
                <a:solidFill>
                  <a:srgbClr val="FF9800"/>
                </a:solidFill>
              </a:defRPr>
            </a:lvl4pPr>
            <a:lvl5pPr lvl="4" rtl="0">
              <a:spcBef>
                <a:spcPts val="1000"/>
              </a:spcBef>
              <a:spcAft>
                <a:spcPts val="0"/>
              </a:spcAft>
              <a:buClr>
                <a:srgbClr val="FF9800"/>
              </a:buClr>
              <a:buSzPts val="2000"/>
              <a:buNone/>
              <a:defRPr sz="2000">
                <a:solidFill>
                  <a:srgbClr val="FF9800"/>
                </a:solidFill>
              </a:defRPr>
            </a:lvl5pPr>
            <a:lvl6pPr lvl="5" rtl="0">
              <a:spcBef>
                <a:spcPts val="1000"/>
              </a:spcBef>
              <a:spcAft>
                <a:spcPts val="0"/>
              </a:spcAft>
              <a:buClr>
                <a:srgbClr val="FF9800"/>
              </a:buClr>
              <a:buSzPts val="2000"/>
              <a:buNone/>
              <a:defRPr sz="2000">
                <a:solidFill>
                  <a:srgbClr val="FF9800"/>
                </a:solidFill>
              </a:defRPr>
            </a:lvl6pPr>
            <a:lvl7pPr lvl="6" rtl="0">
              <a:spcBef>
                <a:spcPts val="1000"/>
              </a:spcBef>
              <a:spcAft>
                <a:spcPts val="0"/>
              </a:spcAft>
              <a:buClr>
                <a:srgbClr val="FF9800"/>
              </a:buClr>
              <a:buSzPts val="2000"/>
              <a:buNone/>
              <a:defRPr sz="2000">
                <a:solidFill>
                  <a:srgbClr val="FF9800"/>
                </a:solidFill>
              </a:defRPr>
            </a:lvl7pPr>
            <a:lvl8pPr lvl="7" rtl="0">
              <a:spcBef>
                <a:spcPts val="1000"/>
              </a:spcBef>
              <a:spcAft>
                <a:spcPts val="0"/>
              </a:spcAft>
              <a:buClr>
                <a:srgbClr val="FF9800"/>
              </a:buClr>
              <a:buSzPts val="2000"/>
              <a:buNone/>
              <a:defRPr sz="2000">
                <a:solidFill>
                  <a:srgbClr val="FF9800"/>
                </a:solidFill>
              </a:defRPr>
            </a:lvl8pPr>
            <a:lvl9pPr lvl="8" rtl="0">
              <a:spcBef>
                <a:spcPts val="1000"/>
              </a:spcBef>
              <a:spcAft>
                <a:spcPts val="1000"/>
              </a:spcAft>
              <a:buClr>
                <a:srgbClr val="FF9800"/>
              </a:buClr>
              <a:buSzPts val="2000"/>
              <a:buNone/>
              <a:defRPr sz="2000">
                <a:solidFill>
                  <a:srgbClr val="FF9800"/>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4" y="40"/>
            <a:ext cx="7072430" cy="1327315"/>
            <a:chOff x="-4" y="40"/>
            <a:chExt cx="7072430" cy="1327315"/>
          </a:xfrm>
        </p:grpSpPr>
        <p:sp>
          <p:nvSpPr>
            <p:cNvPr id="63" name="Google Shape;63;p5"/>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64" name="Google Shape;64;p5"/>
            <p:cNvGrpSpPr/>
            <p:nvPr/>
          </p:nvGrpSpPr>
          <p:grpSpPr>
            <a:xfrm rot="10800000" flipH="1">
              <a:off x="3" y="40"/>
              <a:ext cx="6756168" cy="1327315"/>
              <a:chOff x="-2168138" y="330075"/>
              <a:chExt cx="8650663" cy="1699506"/>
            </a:xfrm>
          </p:grpSpPr>
          <p:sp>
            <p:nvSpPr>
              <p:cNvPr id="65" name="Google Shape;65;p5"/>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6" name="Google Shape;66;p5"/>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67" name="Google Shape;67;p5"/>
            <p:cNvGrpSpPr/>
            <p:nvPr/>
          </p:nvGrpSpPr>
          <p:grpSpPr>
            <a:xfrm rot="10800000" flipH="1">
              <a:off x="-4" y="381007"/>
              <a:ext cx="7072430" cy="771744"/>
              <a:chOff x="-9092084" y="330075"/>
              <a:chExt cx="15574609" cy="1699501"/>
            </a:xfrm>
          </p:grpSpPr>
          <p:sp>
            <p:nvSpPr>
              <p:cNvPr id="68" name="Google Shape;68;p5"/>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9" name="Google Shape;69;p5"/>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grpSp>
        <p:nvGrpSpPr>
          <p:cNvPr id="70" name="Google Shape;70;p5"/>
          <p:cNvGrpSpPr/>
          <p:nvPr/>
        </p:nvGrpSpPr>
        <p:grpSpPr>
          <a:xfrm>
            <a:off x="6946842" y="4472723"/>
            <a:ext cx="2202830" cy="670795"/>
            <a:chOff x="5575242" y="4472723"/>
            <a:chExt cx="2202830" cy="670795"/>
          </a:xfrm>
        </p:grpSpPr>
        <p:sp>
          <p:nvSpPr>
            <p:cNvPr id="71" name="Google Shape;71;p5"/>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2" name="Google Shape;72;p5"/>
            <p:cNvGrpSpPr/>
            <p:nvPr/>
          </p:nvGrpSpPr>
          <p:grpSpPr>
            <a:xfrm flipH="1">
              <a:off x="5734850" y="4472723"/>
              <a:ext cx="2040837" cy="670795"/>
              <a:chOff x="1297954" y="330075"/>
              <a:chExt cx="5169293" cy="1699506"/>
            </a:xfrm>
          </p:grpSpPr>
          <p:sp>
            <p:nvSpPr>
              <p:cNvPr id="73" name="Google Shape;73;p5"/>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4" name="Google Shape;74;p5"/>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5" name="Google Shape;75;p5"/>
            <p:cNvGrpSpPr/>
            <p:nvPr/>
          </p:nvGrpSpPr>
          <p:grpSpPr>
            <a:xfrm flipH="1">
              <a:off x="5578209" y="4646738"/>
              <a:ext cx="2199863" cy="304563"/>
              <a:chOff x="-5827153" y="330075"/>
              <a:chExt cx="12276019" cy="1699569"/>
            </a:xfrm>
          </p:grpSpPr>
          <p:sp>
            <p:nvSpPr>
              <p:cNvPr id="76" name="Google Shape;76;p5"/>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7" name="Google Shape;77;p5"/>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pic>
        <p:nvPicPr>
          <p:cNvPr id="21" name="Imagen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2" name="Imagen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DBF6A6-50B5-43C4-86A5-B2443BF00A40}" type="datetimeFigureOut">
              <a:rPr lang="en-US" smtClean="0"/>
              <a:t>8/26/2021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42F01-F3F6-4BD9-8818-016F00393F6C}" type="slidenum">
              <a:rPr lang="en-US" smtClean="0"/>
              <a:t>‹#›</a:t>
            </a:fld>
            <a:endParaRPr lang="en-US"/>
          </a:p>
        </p:txBody>
      </p:sp>
    </p:spTree>
    <p:extLst>
      <p:ext uri="{BB962C8B-B14F-4D97-AF65-F5344CB8AC3E}">
        <p14:creationId xmlns:p14="http://schemas.microsoft.com/office/powerpoint/2010/main" val="943218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sp>
        <p:nvSpPr>
          <p:cNvPr id="163" name="Google Shape;163;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grpSp>
        <p:nvGrpSpPr>
          <p:cNvPr id="164" name="Google Shape;164;p10"/>
          <p:cNvGrpSpPr/>
          <p:nvPr/>
        </p:nvGrpSpPr>
        <p:grpSpPr>
          <a:xfrm>
            <a:off x="6946842" y="4472723"/>
            <a:ext cx="2202830" cy="670795"/>
            <a:chOff x="5575242" y="4472723"/>
            <a:chExt cx="2202830" cy="670795"/>
          </a:xfrm>
        </p:grpSpPr>
        <p:sp>
          <p:nvSpPr>
            <p:cNvPr id="165" name="Google Shape;165;p10"/>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66" name="Google Shape;166;p10"/>
            <p:cNvGrpSpPr/>
            <p:nvPr/>
          </p:nvGrpSpPr>
          <p:grpSpPr>
            <a:xfrm flipH="1">
              <a:off x="5734850" y="4472723"/>
              <a:ext cx="2040837" cy="670795"/>
              <a:chOff x="1297954" y="330075"/>
              <a:chExt cx="5169293" cy="1699506"/>
            </a:xfrm>
          </p:grpSpPr>
          <p:sp>
            <p:nvSpPr>
              <p:cNvPr id="167" name="Google Shape;167;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8" name="Google Shape;168;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Google Shape;169;p10"/>
            <p:cNvGrpSpPr/>
            <p:nvPr/>
          </p:nvGrpSpPr>
          <p:grpSpPr>
            <a:xfrm flipH="1">
              <a:off x="5578209" y="4646738"/>
              <a:ext cx="2199863" cy="304563"/>
              <a:chOff x="-5827153" y="330075"/>
              <a:chExt cx="12276019" cy="1699569"/>
            </a:xfrm>
          </p:grpSpPr>
          <p:sp>
            <p:nvSpPr>
              <p:cNvPr id="170" name="Google Shape;170;p10"/>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1" name="Google Shape;171;p10"/>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172" name="Google Shape;172;p10"/>
          <p:cNvGrpSpPr/>
          <p:nvPr/>
        </p:nvGrpSpPr>
        <p:grpSpPr>
          <a:xfrm rot="10800000">
            <a:off x="-8" y="-2"/>
            <a:ext cx="2202830" cy="670795"/>
            <a:chOff x="5575242" y="4472723"/>
            <a:chExt cx="2202830" cy="670795"/>
          </a:xfrm>
        </p:grpSpPr>
        <p:sp>
          <p:nvSpPr>
            <p:cNvPr id="173" name="Google Shape;173;p10"/>
            <p:cNvSpPr/>
            <p:nvPr/>
          </p:nvSpPr>
          <p:spPr>
            <a:xfrm rot="10800000">
              <a:off x="5575242" y="4948334"/>
              <a:ext cx="394200" cy="131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74" name="Google Shape;174;p10"/>
            <p:cNvGrpSpPr/>
            <p:nvPr/>
          </p:nvGrpSpPr>
          <p:grpSpPr>
            <a:xfrm flipH="1">
              <a:off x="5734850" y="4472723"/>
              <a:ext cx="2040837" cy="670795"/>
              <a:chOff x="1297954" y="330075"/>
              <a:chExt cx="5169293" cy="1699506"/>
            </a:xfrm>
          </p:grpSpPr>
          <p:sp>
            <p:nvSpPr>
              <p:cNvPr id="175" name="Google Shape;175;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6" name="Google Shape;176;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7" name="Google Shape;177;p10"/>
            <p:cNvGrpSpPr/>
            <p:nvPr/>
          </p:nvGrpSpPr>
          <p:grpSpPr>
            <a:xfrm flipH="1">
              <a:off x="5578209" y="4646738"/>
              <a:ext cx="2199863" cy="304563"/>
              <a:chOff x="-5827153" y="330075"/>
              <a:chExt cx="12276019" cy="1699569"/>
            </a:xfrm>
          </p:grpSpPr>
          <p:sp>
            <p:nvSpPr>
              <p:cNvPr id="178" name="Google Shape;178;p10"/>
              <p:cNvSpPr/>
              <p:nvPr/>
            </p:nvSpPr>
            <p:spPr>
              <a:xfrm>
                <a:off x="-5827153" y="330144"/>
                <a:ext cx="1061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9" name="Google Shape;179;p10"/>
              <p:cNvSpPr/>
              <p:nvPr/>
            </p:nvSpPr>
            <p:spPr>
              <a:xfrm>
                <a:off x="4749366"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19" name="Imagen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0" name="Imagen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extLst>
      <p:ext uri="{BB962C8B-B14F-4D97-AF65-F5344CB8AC3E}">
        <p14:creationId xmlns:p14="http://schemas.microsoft.com/office/powerpoint/2010/main" val="7364562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1pPr>
            <a:lvl2pPr lvl="1">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2pPr>
            <a:lvl3pPr lvl="2">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3pPr>
            <a:lvl4pPr lvl="3">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4pPr>
            <a:lvl5pPr lvl="4">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5pPr>
            <a:lvl6pPr lvl="5">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6pPr>
            <a:lvl7pPr lvl="6">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7pPr>
            <a:lvl8pPr lvl="7">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8pPr>
            <a:lvl9pPr lvl="8">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lstStyle>
            <a:lvl1pPr marL="457200" lvl="0" indent="-381000">
              <a:spcBef>
                <a:spcPts val="6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rgbClr val="FFFFFF"/>
                </a:solidFill>
                <a:latin typeface="Roboto Condensed"/>
                <a:ea typeface="Roboto Condensed"/>
                <a:cs typeface="Roboto Condensed"/>
                <a:sym typeface="Roboto Condensed"/>
              </a:defRPr>
            </a:lvl1pPr>
            <a:lvl2pPr lvl="1" algn="r">
              <a:buNone/>
              <a:defRPr sz="1200" b="1">
                <a:solidFill>
                  <a:srgbClr val="FFFFFF"/>
                </a:solidFill>
                <a:latin typeface="Roboto Condensed"/>
                <a:ea typeface="Roboto Condensed"/>
                <a:cs typeface="Roboto Condensed"/>
                <a:sym typeface="Roboto Condensed"/>
              </a:defRPr>
            </a:lvl2pPr>
            <a:lvl3pPr lvl="2" algn="r">
              <a:buNone/>
              <a:defRPr sz="1200" b="1">
                <a:solidFill>
                  <a:srgbClr val="FFFFFF"/>
                </a:solidFill>
                <a:latin typeface="Roboto Condensed"/>
                <a:ea typeface="Roboto Condensed"/>
                <a:cs typeface="Roboto Condensed"/>
                <a:sym typeface="Roboto Condensed"/>
              </a:defRPr>
            </a:lvl3pPr>
            <a:lvl4pPr lvl="3" algn="r">
              <a:buNone/>
              <a:defRPr sz="1200" b="1">
                <a:solidFill>
                  <a:srgbClr val="FFFFFF"/>
                </a:solidFill>
                <a:latin typeface="Roboto Condensed"/>
                <a:ea typeface="Roboto Condensed"/>
                <a:cs typeface="Roboto Condensed"/>
                <a:sym typeface="Roboto Condensed"/>
              </a:defRPr>
            </a:lvl4pPr>
            <a:lvl5pPr lvl="4" algn="r">
              <a:buNone/>
              <a:defRPr sz="1200" b="1">
                <a:solidFill>
                  <a:srgbClr val="FFFFFF"/>
                </a:solidFill>
                <a:latin typeface="Roboto Condensed"/>
                <a:ea typeface="Roboto Condensed"/>
                <a:cs typeface="Roboto Condensed"/>
                <a:sym typeface="Roboto Condensed"/>
              </a:defRPr>
            </a:lvl5pPr>
            <a:lvl6pPr lvl="5" algn="r">
              <a:buNone/>
              <a:defRPr sz="1200" b="1">
                <a:solidFill>
                  <a:srgbClr val="FFFFFF"/>
                </a:solidFill>
                <a:latin typeface="Roboto Condensed"/>
                <a:ea typeface="Roboto Condensed"/>
                <a:cs typeface="Roboto Condensed"/>
                <a:sym typeface="Roboto Condensed"/>
              </a:defRPr>
            </a:lvl6pPr>
            <a:lvl7pPr lvl="6" algn="r">
              <a:buNone/>
              <a:defRPr sz="1200" b="1">
                <a:solidFill>
                  <a:srgbClr val="FFFFFF"/>
                </a:solidFill>
                <a:latin typeface="Roboto Condensed"/>
                <a:ea typeface="Roboto Condensed"/>
                <a:cs typeface="Roboto Condensed"/>
                <a:sym typeface="Roboto Condensed"/>
              </a:defRPr>
            </a:lvl7pPr>
            <a:lvl8pPr lvl="7" algn="r">
              <a:buNone/>
              <a:defRPr sz="1200" b="1">
                <a:solidFill>
                  <a:srgbClr val="FFFFFF"/>
                </a:solidFill>
                <a:latin typeface="Roboto Condensed"/>
                <a:ea typeface="Roboto Condensed"/>
                <a:cs typeface="Roboto Condensed"/>
                <a:sym typeface="Roboto Condensed"/>
              </a:defRPr>
            </a:lvl8pPr>
            <a:lvl9pPr lvl="8" algn="r">
              <a:buNone/>
              <a:defRPr sz="1200" b="1">
                <a:solidFill>
                  <a:srgbClr val="FFFFFF"/>
                </a:solidFill>
                <a:latin typeface="Roboto Condensed"/>
                <a:ea typeface="Roboto Condensed"/>
                <a:cs typeface="Roboto Condensed"/>
                <a:sym typeface="Roboto Condensed"/>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lucidchart.com/" TargetMode="External"/><Relationship Id="rId2" Type="http://schemas.openxmlformats.org/officeDocument/2006/relationships/hyperlink" Target="https://www.edrawsoft.com/linuxdiagram/er-diagram-software-linux.php"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customXml" Target="../ink/ink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customXml" Target="../ink/ink4.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367900" cy="1878481"/>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t>Introducción a las Bases de Datos</a:t>
            </a:r>
            <a:endParaRPr dirty="0"/>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9657"/>
            <a:ext cx="3328827" cy="951093"/>
          </a:xfrm>
          <a:prstGeom prst="rect">
            <a:avLst/>
          </a:prstGeom>
        </p:spPr>
      </p:pic>
      <p:sp>
        <p:nvSpPr>
          <p:cNvPr id="3" name="CuadroTexto 2"/>
          <p:cNvSpPr txBox="1"/>
          <p:nvPr/>
        </p:nvSpPr>
        <p:spPr>
          <a:xfrm>
            <a:off x="873303" y="2969231"/>
            <a:ext cx="3647326" cy="584775"/>
          </a:xfrm>
          <a:prstGeom prst="rect">
            <a:avLst/>
          </a:prstGeom>
          <a:noFill/>
        </p:spPr>
        <p:txBody>
          <a:bodyPr wrap="square" rtlCol="0">
            <a:spAutoFit/>
          </a:bodyPr>
          <a:lstStyle/>
          <a:p>
            <a:r>
              <a:rPr lang="es-MX" sz="1600" b="1" dirty="0">
                <a:solidFill>
                  <a:srgbClr val="FFC000"/>
                </a:solidFill>
              </a:rPr>
              <a:t>Dr. Leon Felipe Palafox Novack</a:t>
            </a:r>
          </a:p>
          <a:p>
            <a:r>
              <a:rPr lang="es-MX" sz="1600" b="1" dirty="0">
                <a:solidFill>
                  <a:srgbClr val="FFC000"/>
                </a:solidFill>
              </a:rPr>
              <a:t>lpalafox@up.edu.mx</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Personal</a:t>
            </a:r>
          </a:p>
        </p:txBody>
      </p:sp>
      <p:sp>
        <p:nvSpPr>
          <p:cNvPr id="3" name="Marcador de texto 2"/>
          <p:cNvSpPr>
            <a:spLocks noGrp="1"/>
          </p:cNvSpPr>
          <p:nvPr>
            <p:ph type="body" idx="1"/>
          </p:nvPr>
        </p:nvSpPr>
        <p:spPr/>
        <p:txBody>
          <a:bodyPr/>
          <a:lstStyle/>
          <a:p>
            <a:r>
              <a:rPr lang="es-MX" dirty="0"/>
              <a:t>Productor</a:t>
            </a:r>
          </a:p>
          <a:p>
            <a:pPr lvl="1"/>
            <a:r>
              <a:rPr lang="es-MX" dirty="0"/>
              <a:t>Director</a:t>
            </a:r>
          </a:p>
          <a:p>
            <a:pPr lvl="2"/>
            <a:r>
              <a:rPr lang="es-MX" dirty="0"/>
              <a:t>Guionista</a:t>
            </a:r>
          </a:p>
          <a:p>
            <a:pPr lvl="2"/>
            <a:r>
              <a:rPr lang="es-MX" dirty="0"/>
              <a:t>Animador</a:t>
            </a:r>
          </a:p>
          <a:p>
            <a:pPr lvl="2"/>
            <a:r>
              <a:rPr lang="es-MX" dirty="0"/>
              <a:t>Músico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10</a:t>
            </a:fld>
            <a:endParaRPr lang="es-MX"/>
          </a:p>
        </p:txBody>
      </p:sp>
    </p:spTree>
    <p:extLst>
      <p:ext uri="{BB962C8B-B14F-4D97-AF65-F5344CB8AC3E}">
        <p14:creationId xmlns:p14="http://schemas.microsoft.com/office/powerpoint/2010/main" val="3372484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preguntas podrían resolver?</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11</a:t>
            </a:fld>
            <a:endParaRPr lang="es-MX"/>
          </a:p>
        </p:txBody>
      </p:sp>
    </p:spTree>
    <p:extLst>
      <p:ext uri="{BB962C8B-B14F-4D97-AF65-F5344CB8AC3E}">
        <p14:creationId xmlns:p14="http://schemas.microsoft.com/office/powerpoint/2010/main" val="3589080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	</a:t>
            </a:r>
          </a:p>
        </p:txBody>
      </p:sp>
      <p:sp>
        <p:nvSpPr>
          <p:cNvPr id="3" name="Marcador de texto 2"/>
          <p:cNvSpPr>
            <a:spLocks noGrp="1"/>
          </p:cNvSpPr>
          <p:nvPr>
            <p:ph type="body" idx="1"/>
          </p:nvPr>
        </p:nvSpPr>
        <p:spPr/>
        <p:txBody>
          <a:bodyPr/>
          <a:lstStyle/>
          <a:p>
            <a:r>
              <a:rPr lang="es-MX" dirty="0"/>
              <a:t>Que tanto impacta el lugar de procedencia:</a:t>
            </a:r>
          </a:p>
          <a:p>
            <a:pPr lvl="1"/>
            <a:r>
              <a:rPr lang="es-MX" dirty="0"/>
              <a:t>Habilidad</a:t>
            </a:r>
          </a:p>
          <a:p>
            <a:pPr lvl="1"/>
            <a:r>
              <a:rPr lang="es-MX" dirty="0"/>
              <a:t>Tiempo en Pixar</a:t>
            </a:r>
          </a:p>
          <a:p>
            <a:pPr lvl="1"/>
            <a:r>
              <a:rPr lang="es-MX" dirty="0"/>
              <a:t>Número de Películas </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12</a:t>
            </a:fld>
            <a:endParaRPr lang="es-MX"/>
          </a:p>
        </p:txBody>
      </p:sp>
      <p:pic>
        <p:nvPicPr>
          <p:cNvPr id="4098" name="Picture 2" descr="Steve Jobs Headshot 2010-CRO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2181832"/>
            <a:ext cx="1882800" cy="1848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693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tanto impacta el rating:</a:t>
            </a:r>
          </a:p>
          <a:p>
            <a:pPr lvl="1"/>
            <a:r>
              <a:rPr lang="es-MX" dirty="0"/>
              <a:t>Número de personas</a:t>
            </a:r>
          </a:p>
          <a:p>
            <a:pPr lvl="1"/>
            <a:r>
              <a:rPr lang="es-MX" dirty="0"/>
              <a:t>Lugar de procedencia</a:t>
            </a:r>
          </a:p>
          <a:p>
            <a:pPr lvl="1"/>
            <a:r>
              <a:rPr lang="es-MX" dirty="0"/>
              <a:t>Tiempo en la empresa promedio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13</a:t>
            </a:fld>
            <a:endParaRPr lang="es-MX"/>
          </a:p>
        </p:txBody>
      </p:sp>
      <p:pic>
        <p:nvPicPr>
          <p:cNvPr id="5122" name="Picture 2" descr="Theatrical release poster depicting the characters Coco, Dante the dog, Miguel, HÃ©ctor, Ernesto, and Imelda when viewing clockwise from the bottom left around Ernesto's white, Day of the Dead-styled guitar. The guitar has a calavera-styled headstock with a small black silhouette of Miguel, who is carrying a guitar, and Dante at the bottom. The neck of the guitar splits the background with their village during the day on the left and at night with fireworks on the right. The film's logo is visible below the poster with the &quot;Thanksgiving&quot; release da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1830125"/>
            <a:ext cx="1444138" cy="2139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0974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Que relaciones encontramos en los datos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14</a:t>
            </a:fld>
            <a:endParaRPr lang="es-MX"/>
          </a:p>
        </p:txBody>
      </p:sp>
    </p:spTree>
    <p:extLst>
      <p:ext uri="{BB962C8B-B14F-4D97-AF65-F5344CB8AC3E}">
        <p14:creationId xmlns:p14="http://schemas.microsoft.com/office/powerpoint/2010/main" val="341040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Una película debe tener 1 o más personas y una persona puede estar en 0 o más películas.</a:t>
            </a:r>
          </a:p>
          <a:p>
            <a:r>
              <a:rPr lang="es-MX" dirty="0"/>
              <a:t>Una persona puede venir de 1 lugar de contratación, pero puede haber N personas que vienen del mismo lugar</a:t>
            </a:r>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15</a:t>
            </a:fld>
            <a:endParaRPr lang="es-MX"/>
          </a:p>
        </p:txBody>
      </p:sp>
    </p:spTree>
    <p:extLst>
      <p:ext uri="{BB962C8B-B14F-4D97-AF65-F5344CB8AC3E}">
        <p14:creationId xmlns:p14="http://schemas.microsoft.com/office/powerpoint/2010/main" val="2399876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Diagramas E-R</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endParaRPr lang="es-MX"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2</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3084649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Software</a:t>
            </a:r>
          </a:p>
        </p:txBody>
      </p:sp>
      <p:sp>
        <p:nvSpPr>
          <p:cNvPr id="3" name="Marcador de texto 2"/>
          <p:cNvSpPr>
            <a:spLocks noGrp="1"/>
          </p:cNvSpPr>
          <p:nvPr>
            <p:ph type="body" idx="1"/>
          </p:nvPr>
        </p:nvSpPr>
        <p:spPr/>
        <p:txBody>
          <a:bodyPr/>
          <a:lstStyle/>
          <a:p>
            <a:r>
              <a:rPr lang="es-MX" sz="2000" dirty="0"/>
              <a:t>Vamos a utilizar un software de diagramación:</a:t>
            </a:r>
          </a:p>
          <a:p>
            <a:pPr lvl="1"/>
            <a:r>
              <a:rPr lang="es-MX" sz="2000" dirty="0"/>
              <a:t>Visio (MS)</a:t>
            </a:r>
          </a:p>
          <a:p>
            <a:pPr lvl="1"/>
            <a:r>
              <a:rPr lang="es-MX" sz="2000" dirty="0" err="1"/>
              <a:t>Edraw</a:t>
            </a:r>
            <a:r>
              <a:rPr lang="es-MX" sz="2000" dirty="0"/>
              <a:t> (</a:t>
            </a:r>
            <a:r>
              <a:rPr lang="es-MX" sz="2000" dirty="0">
                <a:hlinkClick r:id="rId2"/>
              </a:rPr>
              <a:t>https://www.edrawsoft.com/linuxdiagram/er-diagram-software-linux.php</a:t>
            </a:r>
            <a:r>
              <a:rPr lang="es-MX" sz="2000" dirty="0"/>
              <a:t>)</a:t>
            </a:r>
          </a:p>
          <a:p>
            <a:pPr lvl="1"/>
            <a:r>
              <a:rPr lang="es-MX" sz="2000" b="1" dirty="0" err="1"/>
              <a:t>Lucidchart</a:t>
            </a:r>
            <a:r>
              <a:rPr lang="es-MX" sz="2000" dirty="0"/>
              <a:t> (</a:t>
            </a:r>
            <a:r>
              <a:rPr lang="es-MX" sz="2000" dirty="0">
                <a:hlinkClick r:id="rId3"/>
              </a:rPr>
              <a:t>https://www.lucidchart.com/</a:t>
            </a:r>
            <a:r>
              <a:rPr lang="es-MX" sz="2000" dirty="0"/>
              <a:t>)</a:t>
            </a: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17</a:t>
            </a:fld>
            <a:endParaRPr lang="es-MX"/>
          </a:p>
        </p:txBody>
      </p:sp>
    </p:spTree>
    <p:extLst>
      <p:ext uri="{BB962C8B-B14F-4D97-AF65-F5344CB8AC3E}">
        <p14:creationId xmlns:p14="http://schemas.microsoft.com/office/powerpoint/2010/main" val="2600131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1:</a:t>
            </a:r>
          </a:p>
          <a:p>
            <a:pPr lvl="1"/>
            <a:r>
              <a:rPr lang="es-MX" dirty="0"/>
              <a:t>Definir 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18</a:t>
            </a:fld>
            <a:endParaRPr lang="es-MX"/>
          </a:p>
        </p:txBody>
      </p:sp>
      <p:pic>
        <p:nvPicPr>
          <p:cNvPr id="1026" name="Picture 2" descr="https://documents.lucidchart.com/documents/4cfab6c2-e76f-48e4-a821-c5d66706f6b1/pages/0_0?a=357&amp;x=68&amp;y=51&amp;w=264&amp;h=194&amp;store=1&amp;accept=image%2F*&amp;auth=LCA%20fc4a5ded7665733158197e0d699476e27c38605f-ts%3D15353793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0925" y="2209537"/>
            <a:ext cx="1885950" cy="1381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58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2:</a:t>
            </a:r>
          </a:p>
          <a:p>
            <a:pPr lvl="1"/>
            <a:r>
              <a:rPr lang="es-MX" dirty="0"/>
              <a:t>Definir Conexiones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19</a:t>
            </a:fld>
            <a:endParaRPr lang="es-MX"/>
          </a:p>
        </p:txBody>
      </p:sp>
      <p:sp>
        <p:nvSpPr>
          <p:cNvPr id="5" name="Decisión 4"/>
          <p:cNvSpPr/>
          <p:nvPr/>
        </p:nvSpPr>
        <p:spPr>
          <a:xfrm>
            <a:off x="5619964" y="2191183"/>
            <a:ext cx="1998036" cy="192875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Trabajó en:</a:t>
            </a:r>
          </a:p>
        </p:txBody>
      </p:sp>
    </p:spTree>
    <p:extLst>
      <p:ext uri="{BB962C8B-B14F-4D97-AF65-F5344CB8AC3E}">
        <p14:creationId xmlns:p14="http://schemas.microsoft.com/office/powerpoint/2010/main" val="100940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Que se vio la clase pasada</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Recordar es vivir!</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0</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8490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a:t>
            </a:r>
          </a:p>
        </p:txBody>
      </p:sp>
      <p:sp>
        <p:nvSpPr>
          <p:cNvPr id="3" name="Marcador de texto 2"/>
          <p:cNvSpPr>
            <a:spLocks noGrp="1"/>
          </p:cNvSpPr>
          <p:nvPr>
            <p:ph type="body" idx="1"/>
          </p:nvPr>
        </p:nvSpPr>
        <p:spPr/>
        <p:txBody>
          <a:bodyPr/>
          <a:lstStyle/>
          <a:p>
            <a:r>
              <a:rPr lang="es-MX" dirty="0"/>
              <a:t>Las conexiones se pueden definir como otra tabla:</a:t>
            </a:r>
          </a:p>
          <a:p>
            <a:endParaRPr lang="es-MX" dirty="0"/>
          </a:p>
          <a:p>
            <a:pPr lvl="1"/>
            <a:r>
              <a:rPr lang="es-MX" dirty="0"/>
              <a:t>Empleado ID – Película ID</a:t>
            </a:r>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20</a:t>
            </a:fld>
            <a:endParaRPr lang="es-MX"/>
          </a:p>
        </p:txBody>
      </p:sp>
    </p:spTree>
    <p:extLst>
      <p:ext uri="{BB962C8B-B14F-4D97-AF65-F5344CB8AC3E}">
        <p14:creationId xmlns:p14="http://schemas.microsoft.com/office/powerpoint/2010/main" val="320875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Definir la </a:t>
            </a:r>
            <a:r>
              <a:rPr lang="es-MX" dirty="0" err="1"/>
              <a:t>cardinalidad</a:t>
            </a:r>
            <a:r>
              <a:rPr lang="es-MX" dirty="0"/>
              <a:t>:</a:t>
            </a:r>
          </a:p>
          <a:p>
            <a:pPr lvl="1"/>
            <a:r>
              <a:rPr lang="es-MX" dirty="0"/>
              <a:t>De cuantos a cuantos?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21</a:t>
            </a:fld>
            <a:endParaRPr lang="es-MX"/>
          </a:p>
        </p:txBody>
      </p:sp>
    </p:spTree>
    <p:extLst>
      <p:ext uri="{BB962C8B-B14F-4D97-AF65-F5344CB8AC3E}">
        <p14:creationId xmlns:p14="http://schemas.microsoft.com/office/powerpoint/2010/main" val="953331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Otro Ejemplo</a:t>
            </a:r>
          </a:p>
        </p:txBody>
      </p:sp>
      <p:sp>
        <p:nvSpPr>
          <p:cNvPr id="3" name="Marcador de texto 2"/>
          <p:cNvSpPr>
            <a:spLocks noGrp="1"/>
          </p:cNvSpPr>
          <p:nvPr>
            <p:ph type="body" idx="1"/>
          </p:nvPr>
        </p:nvSpPr>
        <p:spPr/>
        <p:txBody>
          <a:bodyPr/>
          <a:lstStyle/>
          <a:p>
            <a:r>
              <a:rPr lang="es-MX" dirty="0"/>
              <a:t>Hicieron tan buen trabajo en Pixar, que ahora Nintendo los quiere contratar para contestar las siguientes preguntas: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22</a:t>
            </a:fld>
            <a:endParaRPr lang="es-MX"/>
          </a:p>
        </p:txBody>
      </p:sp>
      <p:pic>
        <p:nvPicPr>
          <p:cNvPr id="2050" name="Picture 2" descr="Image result for nintend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6589" y="3308550"/>
            <a:ext cx="2923328" cy="974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154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sz="1800" dirty="0"/>
              <a:t>¿Cuántos videojuegos han sido desarrollados por </a:t>
            </a:r>
            <a:r>
              <a:rPr lang="es-MX" sz="1800" dirty="0" err="1"/>
              <a:t>Shigeru</a:t>
            </a:r>
            <a:r>
              <a:rPr lang="es-MX" sz="1800" dirty="0"/>
              <a:t> </a:t>
            </a:r>
            <a:r>
              <a:rPr lang="es-MX" sz="1800" dirty="0" err="1"/>
              <a:t>Miyamoto</a:t>
            </a:r>
            <a:r>
              <a:rPr lang="es-MX" sz="1800" dirty="0"/>
              <a:t>?</a:t>
            </a:r>
          </a:p>
          <a:p>
            <a:r>
              <a:rPr lang="es-MX" sz="1800" dirty="0"/>
              <a:t>¿En cuántos videojuegos aparece Mario?</a:t>
            </a:r>
          </a:p>
          <a:p>
            <a:r>
              <a:rPr lang="es-MX" sz="1800" dirty="0"/>
              <a:t>¿En cuántas consolas hay un juego de </a:t>
            </a:r>
            <a:r>
              <a:rPr lang="es-MX" sz="1800" dirty="0" err="1"/>
              <a:t>Zelda</a:t>
            </a:r>
            <a:r>
              <a:rPr lang="es-MX" sz="1800" dirty="0"/>
              <a:t>?</a:t>
            </a:r>
          </a:p>
          <a:p>
            <a:r>
              <a:rPr lang="es-MX" sz="1800" dirty="0"/>
              <a:t>¿Cuántos juegos fueron desarrollados por </a:t>
            </a:r>
            <a:r>
              <a:rPr lang="es-MX" sz="1800" dirty="0" err="1"/>
              <a:t>Gunpei</a:t>
            </a:r>
            <a:r>
              <a:rPr lang="es-MX" sz="1800" dirty="0"/>
              <a:t> </a:t>
            </a:r>
            <a:r>
              <a:rPr lang="es-MX" sz="1800" dirty="0" err="1"/>
              <a:t>Yokoi</a:t>
            </a:r>
            <a:r>
              <a:rPr lang="es-MX" sz="1800" dirty="0"/>
              <a:t>?</a:t>
            </a:r>
          </a:p>
          <a:p>
            <a:r>
              <a:rPr lang="es-MX" sz="1800" dirty="0"/>
              <a:t>¿En qué proyectos participó </a:t>
            </a:r>
            <a:r>
              <a:rPr lang="es-MX" sz="1800" dirty="0" err="1"/>
              <a:t>Satoru</a:t>
            </a:r>
            <a:r>
              <a:rPr lang="es-MX" sz="1800" dirty="0"/>
              <a:t> </a:t>
            </a:r>
            <a:r>
              <a:rPr lang="es-MX" sz="1800" dirty="0" err="1"/>
              <a:t>Iwata</a:t>
            </a:r>
            <a:r>
              <a:rPr lang="es-MX" sz="1800" dirty="0"/>
              <a:t>?</a:t>
            </a:r>
          </a:p>
          <a:p>
            <a:r>
              <a:rPr lang="es-MX" sz="1800" dirty="0"/>
              <a:t>¿De qué Universidad son la mayoría de los empleados que trabajaron en </a:t>
            </a:r>
            <a:r>
              <a:rPr lang="es-MX" sz="1800" dirty="0" err="1"/>
              <a:t>Metroid</a:t>
            </a:r>
            <a:r>
              <a:rPr lang="es-MX" sz="1800" dirty="0"/>
              <a:t>?</a:t>
            </a:r>
          </a:p>
          <a:p>
            <a:endParaRPr lang="es-MX" sz="18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23</a:t>
            </a:fld>
            <a:endParaRPr lang="es-MX"/>
          </a:p>
        </p:txBody>
      </p:sp>
    </p:spTree>
    <p:extLst>
      <p:ext uri="{BB962C8B-B14F-4D97-AF65-F5344CB8AC3E}">
        <p14:creationId xmlns:p14="http://schemas.microsoft.com/office/powerpoint/2010/main" val="3238194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24</a:t>
            </a:fld>
            <a:endParaRPr lang="es-MX"/>
          </a:p>
        </p:txBody>
      </p:sp>
      <p:pic>
        <p:nvPicPr>
          <p:cNvPr id="5"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39005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25</a:t>
            </a:fld>
            <a:endParaRPr lang="es-MX"/>
          </a:p>
        </p:txBody>
      </p:sp>
      <p:sp>
        <p:nvSpPr>
          <p:cNvPr id="5" name="Rectángulo 4"/>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pic>
        <p:nvPicPr>
          <p:cNvPr id="5122"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2446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26</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9355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27</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3892580" y="2679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p:spTree>
    <p:extLst>
      <p:ext uri="{BB962C8B-B14F-4D97-AF65-F5344CB8AC3E}">
        <p14:creationId xmlns:p14="http://schemas.microsoft.com/office/powerpoint/2010/main" val="80705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28</a:t>
            </a:fld>
            <a:endParaRPr lang="es-MX"/>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709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29</a:t>
            </a:fld>
            <a:endParaRPr lang="es-MX"/>
          </a:p>
        </p:txBody>
      </p:sp>
      <p:sp>
        <p:nvSpPr>
          <p:cNvPr id="5" name="Rectángulo 4"/>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3013188"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7" name="Rectángulo 6"/>
          <p:cNvSpPr/>
          <p:nvPr/>
        </p:nvSpPr>
        <p:spPr>
          <a:xfrm>
            <a:off x="5212101"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189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a:t>
            </a:fld>
            <a:endParaRPr lang="es-MX"/>
          </a:p>
        </p:txBody>
      </p:sp>
      <p:pic>
        <p:nvPicPr>
          <p:cNvPr id="10242" name="Picture 2" descr="Image result for bad design quo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7609" y="563637"/>
            <a:ext cx="4072863" cy="4072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007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30</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0493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31</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3674321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qué proyectos participó </a:t>
            </a:r>
            <a:r>
              <a:rPr lang="es-MX" dirty="0" err="1"/>
              <a:t>Satoru</a:t>
            </a:r>
            <a:r>
              <a:rPr lang="es-MX" dirty="0"/>
              <a:t> </a:t>
            </a:r>
            <a:r>
              <a:rPr lang="es-MX" dirty="0" err="1"/>
              <a:t>Iwata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32</a:t>
            </a:fld>
            <a:endParaRPr lang="es-MX"/>
          </a:p>
        </p:txBody>
      </p:sp>
      <p:pic>
        <p:nvPicPr>
          <p:cNvPr id="12290" name="Picture 2" descr="Satoru Iwata presenting at the Game Developers Conference in 20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4681" y="1806765"/>
            <a:ext cx="1457779" cy="218666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2804862"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003775"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9" name="Rectángulo 8"/>
          <p:cNvSpPr/>
          <p:nvPr/>
        </p:nvSpPr>
        <p:spPr>
          <a:xfrm>
            <a:off x="526469"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7902183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¿De qué Universidad son la mayoría de los empleados que trabajaron en la franquicia </a:t>
            </a:r>
            <a:r>
              <a:rPr lang="es-MX" dirty="0" err="1"/>
              <a:t>Metroid</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33</a:t>
            </a:fld>
            <a:endParaRPr lang="es-MX"/>
          </a:p>
        </p:txBody>
      </p:sp>
      <p:sp>
        <p:nvSpPr>
          <p:cNvPr id="5" name="Rectángulo 4"/>
          <p:cNvSpPr/>
          <p:nvPr/>
        </p:nvSpPr>
        <p:spPr>
          <a:xfrm>
            <a:off x="409349"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2757375"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7" name="Rectángulo 6"/>
          <p:cNvSpPr/>
          <p:nvPr/>
        </p:nvSpPr>
        <p:spPr>
          <a:xfrm>
            <a:off x="5105401"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pic>
        <p:nvPicPr>
          <p:cNvPr id="14338" name="Picture 2" descr="Image result for samus ar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3427" y="1505404"/>
            <a:ext cx="1091300" cy="202882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3">
            <p14:nvContentPartPr>
              <p14:cNvPr id="8" name="Ink 7">
                <a:extLst>
                  <a:ext uri="{FF2B5EF4-FFF2-40B4-BE49-F238E27FC236}">
                    <a16:creationId xmlns:a16="http://schemas.microsoft.com/office/drawing/2014/main" id="{3538D3CE-7F6B-4D35-8B57-5C64DE38869D}"/>
                  </a:ext>
                </a:extLst>
              </p14:cNvPr>
              <p14:cNvContentPartPr/>
              <p14:nvPr/>
            </p14:nvContentPartPr>
            <p14:xfrm>
              <a:off x="1913400" y="2464560"/>
              <a:ext cx="4297680" cy="1028160"/>
            </p14:xfrm>
          </p:contentPart>
        </mc:Choice>
        <mc:Fallback xmlns="">
          <p:pic>
            <p:nvPicPr>
              <p:cNvPr id="8" name="Ink 7">
                <a:extLst>
                  <a:ext uri="{FF2B5EF4-FFF2-40B4-BE49-F238E27FC236}">
                    <a16:creationId xmlns:a16="http://schemas.microsoft.com/office/drawing/2014/main" id="{3538D3CE-7F6B-4D35-8B57-5C64DE38869D}"/>
                  </a:ext>
                </a:extLst>
              </p:cNvPr>
              <p:cNvPicPr/>
              <p:nvPr/>
            </p:nvPicPr>
            <p:blipFill>
              <a:blip r:embed="rId4"/>
              <a:stretch>
                <a:fillRect/>
              </a:stretch>
            </p:blipFill>
            <p:spPr>
              <a:xfrm>
                <a:off x="1904040" y="2455200"/>
                <a:ext cx="4316400" cy="1046880"/>
              </a:xfrm>
              <a:prstGeom prst="rect">
                <a:avLst/>
              </a:prstGeom>
            </p:spPr>
          </p:pic>
        </mc:Fallback>
      </mc:AlternateContent>
    </p:spTree>
    <p:extLst>
      <p:ext uri="{BB962C8B-B14F-4D97-AF65-F5344CB8AC3E}">
        <p14:creationId xmlns:p14="http://schemas.microsoft.com/office/powerpoint/2010/main" val="10919949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34</a:t>
            </a:fld>
            <a:endParaRPr lang="es-MX"/>
          </a:p>
        </p:txBody>
      </p:sp>
      <p:sp>
        <p:nvSpPr>
          <p:cNvPr id="5" name="Rectángulo 4"/>
          <p:cNvSpPr/>
          <p:nvPr/>
        </p:nvSpPr>
        <p:spPr>
          <a:xfrm>
            <a:off x="728664"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3298348"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674900"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8" name="Rectángulo 7"/>
          <p:cNvSpPr/>
          <p:nvPr/>
        </p:nvSpPr>
        <p:spPr>
          <a:xfrm>
            <a:off x="728664"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sp>
        <p:nvSpPr>
          <p:cNvPr id="9" name="Rectángulo 8"/>
          <p:cNvSpPr/>
          <p:nvPr/>
        </p:nvSpPr>
        <p:spPr>
          <a:xfrm>
            <a:off x="3298348"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10" name="Rectángulo 9"/>
          <p:cNvSpPr/>
          <p:nvPr/>
        </p:nvSpPr>
        <p:spPr>
          <a:xfrm>
            <a:off x="5674900"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mc:AlternateContent xmlns:mc="http://schemas.openxmlformats.org/markup-compatibility/2006">
        <mc:Choice xmlns:p14="http://schemas.microsoft.com/office/powerpoint/2010/main" Requires="p14">
          <p:contentPart p14:bwMode="auto" r:id="rId2">
            <p14:nvContentPartPr>
              <p14:cNvPr id="11" name="Ink 10">
                <a:extLst>
                  <a:ext uri="{FF2B5EF4-FFF2-40B4-BE49-F238E27FC236}">
                    <a16:creationId xmlns:a16="http://schemas.microsoft.com/office/drawing/2014/main" id="{B5A8E0E5-A1C6-4E92-9540-1024622631D6}"/>
                  </a:ext>
                </a:extLst>
              </p14:cNvPr>
              <p14:cNvContentPartPr/>
              <p14:nvPr/>
            </p14:nvContentPartPr>
            <p14:xfrm>
              <a:off x="1681200" y="1328760"/>
              <a:ext cx="4482000" cy="2548440"/>
            </p14:xfrm>
          </p:contentPart>
        </mc:Choice>
        <mc:Fallback>
          <p:pic>
            <p:nvPicPr>
              <p:cNvPr id="11" name="Ink 10">
                <a:extLst>
                  <a:ext uri="{FF2B5EF4-FFF2-40B4-BE49-F238E27FC236}">
                    <a16:creationId xmlns:a16="http://schemas.microsoft.com/office/drawing/2014/main" id="{B5A8E0E5-A1C6-4E92-9540-1024622631D6}"/>
                  </a:ext>
                </a:extLst>
              </p:cNvPr>
              <p:cNvPicPr/>
              <p:nvPr/>
            </p:nvPicPr>
            <p:blipFill>
              <a:blip r:embed="rId3"/>
              <a:stretch>
                <a:fillRect/>
              </a:stretch>
            </p:blipFill>
            <p:spPr>
              <a:xfrm>
                <a:off x="1671840" y="1319400"/>
                <a:ext cx="4500720" cy="2567160"/>
              </a:xfrm>
              <a:prstGeom prst="rect">
                <a:avLst/>
              </a:prstGeom>
            </p:spPr>
          </p:pic>
        </mc:Fallback>
      </mc:AlternateContent>
    </p:spTree>
    <p:extLst>
      <p:ext uri="{BB962C8B-B14F-4D97-AF65-F5344CB8AC3E}">
        <p14:creationId xmlns:p14="http://schemas.microsoft.com/office/powerpoint/2010/main" val="2449287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Cardinalidad</a:t>
            </a:r>
            <a:endParaRPr lang="es-MX" dirty="0"/>
          </a:p>
        </p:txBody>
      </p:sp>
      <p:sp>
        <p:nvSpPr>
          <p:cNvPr id="3" name="Marcador de texto 2"/>
          <p:cNvSpPr>
            <a:spLocks noGrp="1"/>
          </p:cNvSpPr>
          <p:nvPr>
            <p:ph type="body" idx="1"/>
          </p:nvPr>
        </p:nvSpPr>
        <p:spPr/>
        <p:txBody>
          <a:bodyPr/>
          <a:lstStyle/>
          <a:p>
            <a:r>
              <a:rPr lang="es-MX" dirty="0"/>
              <a:t>Un empleado puede estar asignado a 0 o más juegos.</a:t>
            </a:r>
          </a:p>
          <a:p>
            <a:r>
              <a:rPr lang="es-MX" dirty="0"/>
              <a:t>Un empleado puede estar asignado a 0 o más consolas.</a:t>
            </a:r>
          </a:p>
          <a:p>
            <a:r>
              <a:rPr lang="es-MX" dirty="0"/>
              <a:t>Un empleado puede venir sólo de una Universidad</a:t>
            </a:r>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35</a:t>
            </a:fld>
            <a:endParaRPr lang="es-MX"/>
          </a:p>
        </p:txBody>
      </p:sp>
    </p:spTree>
    <p:extLst>
      <p:ext uri="{BB962C8B-B14F-4D97-AF65-F5344CB8AC3E}">
        <p14:creationId xmlns:p14="http://schemas.microsoft.com/office/powerpoint/2010/main" val="19029991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sz="2000" dirty="0"/>
              <a:t>Videojuegos:</a:t>
            </a:r>
          </a:p>
          <a:p>
            <a:pPr lvl="1"/>
            <a:r>
              <a:rPr lang="es-MX" sz="2000" dirty="0"/>
              <a:t>Título</a:t>
            </a:r>
          </a:p>
          <a:p>
            <a:pPr lvl="1"/>
            <a:r>
              <a:rPr lang="es-MX" sz="2000" dirty="0"/>
              <a:t>Juego ID</a:t>
            </a:r>
          </a:p>
          <a:p>
            <a:pPr lvl="1"/>
            <a:r>
              <a:rPr lang="es-MX" sz="2000" dirty="0">
                <a:solidFill>
                  <a:srgbClr val="FF0000"/>
                </a:solidFill>
              </a:rPr>
              <a:t>Personaje?</a:t>
            </a:r>
          </a:p>
          <a:p>
            <a:pPr lvl="1"/>
            <a:r>
              <a:rPr lang="es-MX" sz="2000" dirty="0">
                <a:solidFill>
                  <a:srgbClr val="FF0000"/>
                </a:solidFill>
              </a:rPr>
              <a:t>Franquicia?</a:t>
            </a:r>
          </a:p>
          <a:p>
            <a:pPr lvl="1"/>
            <a:endParaRPr lang="es-MX" sz="2000" dirty="0">
              <a:solidFill>
                <a:srgbClr val="FF0000"/>
              </a:solidFill>
            </a:endParaRPr>
          </a:p>
          <a:p>
            <a:pPr lvl="1"/>
            <a:endParaRPr lang="es-MX" sz="2000" dirty="0">
              <a:solidFill>
                <a:srgbClr val="FF0000"/>
              </a:solidFill>
            </a:endParaRP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36</a:t>
            </a:fld>
            <a:endParaRPr lang="es-MX"/>
          </a:p>
        </p:txBody>
      </p:sp>
      <p:pic>
        <p:nvPicPr>
          <p:cNvPr id="16386" name="Picture 2" descr="Image result for mario bros box art"/>
          <p:cNvPicPr>
            <a:picLocks noChangeAspect="1" noChangeArrowheads="1"/>
          </p:cNvPicPr>
          <p:nvPr/>
        </p:nvPicPr>
        <p:blipFill rotWithShape="1">
          <a:blip r:embed="rId2">
            <a:extLst>
              <a:ext uri="{28A0092B-C50C-407E-A947-70E740481C1C}">
                <a14:useLocalDpi xmlns:a14="http://schemas.microsoft.com/office/drawing/2010/main" val="0"/>
              </a:ext>
            </a:extLst>
          </a:blip>
          <a:srcRect l="11772" t="9464" r="11701" b="11798"/>
          <a:stretch/>
        </p:blipFill>
        <p:spPr bwMode="auto">
          <a:xfrm>
            <a:off x="6199072" y="1535757"/>
            <a:ext cx="2162628" cy="2728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0213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Empleados:</a:t>
            </a:r>
          </a:p>
          <a:p>
            <a:pPr lvl="1"/>
            <a:r>
              <a:rPr lang="es-MX" dirty="0"/>
              <a:t>Empleado ID</a:t>
            </a:r>
          </a:p>
          <a:p>
            <a:pPr lvl="1"/>
            <a:r>
              <a:rPr lang="es-MX" dirty="0">
                <a:solidFill>
                  <a:schemeClr val="accent1">
                    <a:lumMod val="75000"/>
                  </a:schemeClr>
                </a:solidFill>
              </a:rPr>
              <a:t>Nombre</a:t>
            </a:r>
          </a:p>
          <a:p>
            <a:pPr lvl="1"/>
            <a:r>
              <a:rPr lang="es-MX" dirty="0">
                <a:solidFill>
                  <a:schemeClr val="accent1">
                    <a:lumMod val="75000"/>
                  </a:schemeClr>
                </a:solidFill>
              </a:rPr>
              <a:t>Universidad</a:t>
            </a:r>
          </a:p>
          <a:p>
            <a:pPr lvl="1"/>
            <a:r>
              <a:rPr lang="es-MX" dirty="0"/>
              <a:t>Fecha de Ingreso</a:t>
            </a:r>
          </a:p>
          <a:p>
            <a:pPr lvl="1"/>
            <a:r>
              <a:rPr lang="es-MX" dirty="0"/>
              <a:t>Edad</a:t>
            </a:r>
          </a:p>
          <a:p>
            <a:pPr lvl="1"/>
            <a:r>
              <a:rPr lang="es-MX" dirty="0"/>
              <a:t>Tipo de Sangre</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37</a:t>
            </a:fld>
            <a:endParaRPr lang="es-MX"/>
          </a:p>
        </p:txBody>
      </p:sp>
      <p:pic>
        <p:nvPicPr>
          <p:cNvPr id="17410" name="Picture 2" descr="Image result for nintendo muppet"/>
          <p:cNvPicPr>
            <a:picLocks noChangeAspect="1" noChangeArrowheads="1"/>
          </p:cNvPicPr>
          <p:nvPr/>
        </p:nvPicPr>
        <p:blipFill rotWithShape="1">
          <a:blip r:embed="rId2">
            <a:extLst>
              <a:ext uri="{28A0092B-C50C-407E-A947-70E740481C1C}">
                <a14:useLocalDpi xmlns:a14="http://schemas.microsoft.com/office/drawing/2010/main" val="0"/>
              </a:ext>
            </a:extLst>
          </a:blip>
          <a:srcRect b="6784"/>
          <a:stretch/>
        </p:blipFill>
        <p:spPr bwMode="auto">
          <a:xfrm>
            <a:off x="4601029" y="1779618"/>
            <a:ext cx="4107541" cy="2153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3682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Consolas</a:t>
            </a:r>
          </a:p>
          <a:p>
            <a:pPr lvl="1"/>
            <a:r>
              <a:rPr lang="es-MX" dirty="0"/>
              <a:t>Nombre</a:t>
            </a:r>
          </a:p>
          <a:p>
            <a:pPr lvl="1"/>
            <a:r>
              <a:rPr lang="es-MX" dirty="0"/>
              <a:t>Consola ID</a:t>
            </a:r>
          </a:p>
          <a:p>
            <a:pPr lvl="1"/>
            <a:r>
              <a:rPr lang="es-MX" dirty="0"/>
              <a:t>Año de estreno</a:t>
            </a:r>
          </a:p>
          <a:p>
            <a:pPr lvl="1"/>
            <a:r>
              <a:rPr lang="es-MX" dirty="0"/>
              <a:t>Tarjeta Gráfica</a:t>
            </a:r>
          </a:p>
          <a:p>
            <a:pPr lvl="1"/>
            <a:r>
              <a:rPr lang="es-MX" dirty="0"/>
              <a:t>Costo</a:t>
            </a:r>
          </a:p>
          <a:p>
            <a:pPr lvl="1"/>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38</a:t>
            </a:fld>
            <a:endParaRPr lang="es-MX"/>
          </a:p>
        </p:txBody>
      </p:sp>
      <p:pic>
        <p:nvPicPr>
          <p:cNvPr id="18438" name="Picture 6" descr="Image result for fami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7458" y="1533341"/>
            <a:ext cx="3080631" cy="2733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3120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Universidades</a:t>
            </a:r>
          </a:p>
          <a:p>
            <a:pPr lvl="1"/>
            <a:r>
              <a:rPr lang="es-MX" dirty="0"/>
              <a:t>Universidad ID</a:t>
            </a:r>
          </a:p>
          <a:p>
            <a:pPr lvl="1"/>
            <a:r>
              <a:rPr lang="es-MX" dirty="0"/>
              <a:t>Ciudad</a:t>
            </a:r>
          </a:p>
          <a:p>
            <a:pPr lvl="1"/>
            <a:r>
              <a:rPr lang="es-MX" dirty="0"/>
              <a:t>Alumnos</a:t>
            </a:r>
          </a:p>
          <a:p>
            <a:pPr lvl="1"/>
            <a:r>
              <a:rPr lang="es-MX" dirty="0"/>
              <a:t>Edad</a:t>
            </a:r>
          </a:p>
          <a:p>
            <a:pPr lvl="1"/>
            <a:r>
              <a:rPr lang="es-MX" dirty="0" err="1"/>
              <a:t>Motto</a:t>
            </a: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39</a:t>
            </a:fld>
            <a:endParaRPr lang="es-MX"/>
          </a:p>
        </p:txBody>
      </p:sp>
      <p:pic>
        <p:nvPicPr>
          <p:cNvPr id="19458" name="Picture 2" descr="Image result for university of toky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9576" y="1664189"/>
            <a:ext cx="4710524" cy="2336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47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Hay tres tipos de errores:</a:t>
            </a:r>
          </a:p>
          <a:p>
            <a:pPr lvl="1"/>
            <a:r>
              <a:rPr lang="es-MX" dirty="0"/>
              <a:t>Anomalía de Actualización (</a:t>
            </a:r>
            <a:r>
              <a:rPr lang="es-MX" dirty="0" err="1"/>
              <a:t>update</a:t>
            </a:r>
            <a:r>
              <a:rPr lang="es-MX" dirty="0"/>
              <a:t> </a:t>
            </a:r>
            <a:r>
              <a:rPr lang="es-MX" dirty="0" err="1"/>
              <a:t>anomaly</a:t>
            </a:r>
            <a:r>
              <a:rPr lang="es-MX" dirty="0"/>
              <a:t>)</a:t>
            </a:r>
          </a:p>
          <a:p>
            <a:pPr lvl="1"/>
            <a:r>
              <a:rPr lang="es-MX" dirty="0"/>
              <a:t>Anomalía de Inserción (</a:t>
            </a:r>
            <a:r>
              <a:rPr lang="es-MX" dirty="0" err="1"/>
              <a:t>insertion</a:t>
            </a:r>
            <a:r>
              <a:rPr lang="es-MX" dirty="0"/>
              <a:t> </a:t>
            </a:r>
            <a:r>
              <a:rPr lang="es-MX" dirty="0" err="1"/>
              <a:t>anomaly</a:t>
            </a:r>
            <a:r>
              <a:rPr lang="es-MX" dirty="0"/>
              <a:t>)</a:t>
            </a:r>
          </a:p>
          <a:p>
            <a:pPr lvl="1"/>
            <a:r>
              <a:rPr lang="es-MX" dirty="0"/>
              <a:t>Anomalía de Borrado (</a:t>
            </a:r>
            <a:r>
              <a:rPr lang="es-MX" dirty="0" err="1"/>
              <a:t>deletion</a:t>
            </a:r>
            <a:r>
              <a:rPr lang="es-MX" dirty="0"/>
              <a:t> </a:t>
            </a:r>
            <a:r>
              <a:rPr lang="es-MX" dirty="0" err="1"/>
              <a:t>anomaly</a:t>
            </a:r>
            <a:r>
              <a:rPr lang="es-MX" dirty="0"/>
              <a:t>)</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a:t>
            </a:fld>
            <a:endParaRPr lang="es-MX"/>
          </a:p>
        </p:txBody>
      </p:sp>
    </p:spTree>
    <p:extLst>
      <p:ext uri="{BB962C8B-B14F-4D97-AF65-F5344CB8AC3E}">
        <p14:creationId xmlns:p14="http://schemas.microsoft.com/office/powerpoint/2010/main" val="15850664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Franquicias:</a:t>
            </a:r>
          </a:p>
          <a:p>
            <a:pPr lvl="1"/>
            <a:r>
              <a:rPr lang="es-MX" dirty="0"/>
              <a:t>Nombre</a:t>
            </a:r>
          </a:p>
          <a:p>
            <a:pPr lvl="1"/>
            <a:r>
              <a:rPr lang="es-MX" dirty="0"/>
              <a:t>Franquicia ID</a:t>
            </a:r>
          </a:p>
          <a:p>
            <a:pPr lvl="1"/>
            <a:r>
              <a:rPr lang="es-MX" dirty="0"/>
              <a:t>Personaje Principal</a:t>
            </a:r>
          </a:p>
          <a:p>
            <a:pPr lvl="1"/>
            <a:r>
              <a:rPr lang="es-MX" dirty="0">
                <a:solidFill>
                  <a:srgbClr val="FF0000"/>
                </a:solidFill>
              </a:rPr>
              <a:t>Número de juegos?</a:t>
            </a:r>
          </a:p>
          <a:p>
            <a:pPr lvl="1"/>
            <a:r>
              <a:rPr lang="es-MX" dirty="0"/>
              <a:t>Ganancias</a:t>
            </a:r>
          </a:p>
          <a:p>
            <a:pPr lvl="1"/>
            <a:r>
              <a:rPr lang="es-MX" dirty="0"/>
              <a:t>Genero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40</a:t>
            </a:fld>
            <a:endParaRPr lang="es-MX"/>
          </a:p>
        </p:txBody>
      </p:sp>
      <p:pic>
        <p:nvPicPr>
          <p:cNvPr id="20482" name="Picture 2" descr="Image result for mario franchi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2033344"/>
            <a:ext cx="3033687" cy="2275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550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Personajes:</a:t>
            </a:r>
          </a:p>
          <a:p>
            <a:pPr marL="533400" lvl="1" indent="0">
              <a:buNone/>
            </a:pPr>
            <a:r>
              <a:rPr lang="es-MX" dirty="0"/>
              <a:t>Personaje ID</a:t>
            </a:r>
          </a:p>
          <a:p>
            <a:pPr marL="533400" lvl="1" indent="0">
              <a:buNone/>
            </a:pPr>
            <a:r>
              <a:rPr lang="es-MX" dirty="0"/>
              <a:t>Nombre</a:t>
            </a:r>
          </a:p>
          <a:p>
            <a:pPr marL="533400" lvl="1" indent="0">
              <a:buNone/>
            </a:pPr>
            <a:r>
              <a:rPr lang="es-MX" dirty="0"/>
              <a:t>Género</a:t>
            </a:r>
          </a:p>
          <a:p>
            <a:pPr marL="533400" lvl="1" indent="0">
              <a:buNone/>
            </a:pP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41</a:t>
            </a:fld>
            <a:endParaRPr lang="es-MX"/>
          </a:p>
        </p:txBody>
      </p:sp>
      <p:pic>
        <p:nvPicPr>
          <p:cNvPr id="21506" name="Picture 2" descr="Image result for bows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7225" y="1852349"/>
            <a:ext cx="2095500" cy="2095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77018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Tarea 2</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endParaRPr lang="es-MX"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4</a:t>
            </a:r>
            <a:endParaRPr sz="3000" b="1" dirty="0">
              <a:solidFill>
                <a:srgbClr val="3F5378"/>
              </a:solidFill>
              <a:latin typeface="Roboto Condensed"/>
              <a:ea typeface="Roboto Condensed"/>
              <a:cs typeface="Roboto Condensed"/>
              <a:sym typeface="Roboto Condensed"/>
            </a:endParaRPr>
          </a:p>
        </p:txBody>
      </p:sp>
      <mc:AlternateContent xmlns:mc="http://schemas.openxmlformats.org/markup-compatibility/2006" xmlns:p14="http://schemas.microsoft.com/office/powerpoint/2010/main">
        <mc:Choice Requires="p14">
          <p:contentPart p14:bwMode="auto" r:id="rId3">
            <p14:nvContentPartPr>
              <p14:cNvPr id="2" name="Ink 1">
                <a:extLst>
                  <a:ext uri="{FF2B5EF4-FFF2-40B4-BE49-F238E27FC236}">
                    <a16:creationId xmlns:a16="http://schemas.microsoft.com/office/drawing/2014/main" id="{FF575C82-D0B5-484F-80D1-2F3873C6C33D}"/>
                  </a:ext>
                </a:extLst>
              </p14:cNvPr>
              <p14:cNvContentPartPr/>
              <p14:nvPr/>
            </p14:nvContentPartPr>
            <p14:xfrm>
              <a:off x="7978320" y="3228840"/>
              <a:ext cx="360" cy="360"/>
            </p14:xfrm>
          </p:contentPart>
        </mc:Choice>
        <mc:Fallback xmlns="">
          <p:pic>
            <p:nvPicPr>
              <p:cNvPr id="2" name="Ink 1">
                <a:extLst>
                  <a:ext uri="{FF2B5EF4-FFF2-40B4-BE49-F238E27FC236}">
                    <a16:creationId xmlns:a16="http://schemas.microsoft.com/office/drawing/2014/main" id="{FF575C82-D0B5-484F-80D1-2F3873C6C33D}"/>
                  </a:ext>
                </a:extLst>
              </p:cNvPr>
              <p:cNvPicPr/>
              <p:nvPr/>
            </p:nvPicPr>
            <p:blipFill>
              <a:blip r:embed="rId4"/>
              <a:stretch>
                <a:fillRect/>
              </a:stretch>
            </p:blipFill>
            <p:spPr>
              <a:xfrm>
                <a:off x="7968960" y="3219480"/>
                <a:ext cx="19080" cy="19080"/>
              </a:xfrm>
              <a:prstGeom prst="rect">
                <a:avLst/>
              </a:prstGeom>
            </p:spPr>
          </p:pic>
        </mc:Fallback>
      </mc:AlternateContent>
    </p:spTree>
    <p:extLst>
      <p:ext uri="{BB962C8B-B14F-4D97-AF65-F5344CB8AC3E}">
        <p14:creationId xmlns:p14="http://schemas.microsoft.com/office/powerpoint/2010/main" val="1558466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s-MX" dirty="0"/>
              <a:t>Tarea 2</a:t>
            </a:r>
          </a:p>
        </p:txBody>
      </p:sp>
      <p:sp>
        <p:nvSpPr>
          <p:cNvPr id="6" name="Marcador de texto 5"/>
          <p:cNvSpPr>
            <a:spLocks noGrp="1"/>
          </p:cNvSpPr>
          <p:nvPr>
            <p:ph type="body" idx="1"/>
          </p:nvPr>
        </p:nvSpPr>
        <p:spPr/>
        <p:txBody>
          <a:bodyPr/>
          <a:lstStyle/>
          <a:p>
            <a:r>
              <a:rPr lang="es-MX" dirty="0"/>
              <a:t>Disney los acaba de recontratar para realizar la base de datos de todas sus películas y franquicias.</a:t>
            </a:r>
          </a:p>
          <a:p>
            <a:r>
              <a:rPr lang="es-MX" dirty="0"/>
              <a:t>Desean tener información acerca de películas, franquicias, empleados, subdivisiones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43</a:t>
            </a:fld>
            <a:endParaRPr lang="es-MX"/>
          </a:p>
        </p:txBody>
      </p:sp>
      <mc:AlternateContent xmlns:mc="http://schemas.openxmlformats.org/markup-compatibility/2006" xmlns:p14="http://schemas.microsoft.com/office/powerpoint/2010/main">
        <mc:Choice Requires="p14">
          <p:contentPart p14:bwMode="auto" r:id="rId2">
            <p14:nvContentPartPr>
              <p14:cNvPr id="2" name="Ink 1">
                <a:extLst>
                  <a:ext uri="{FF2B5EF4-FFF2-40B4-BE49-F238E27FC236}">
                    <a16:creationId xmlns:a16="http://schemas.microsoft.com/office/drawing/2014/main" id="{7783AA10-173F-4595-AB84-364131FF50E0}"/>
                  </a:ext>
                </a:extLst>
              </p14:cNvPr>
              <p14:cNvContentPartPr/>
              <p14:nvPr/>
            </p14:nvContentPartPr>
            <p14:xfrm>
              <a:off x="7978320" y="3228840"/>
              <a:ext cx="360" cy="360"/>
            </p14:xfrm>
          </p:contentPart>
        </mc:Choice>
        <mc:Fallback xmlns="">
          <p:pic>
            <p:nvPicPr>
              <p:cNvPr id="2" name="Ink 1">
                <a:extLst>
                  <a:ext uri="{FF2B5EF4-FFF2-40B4-BE49-F238E27FC236}">
                    <a16:creationId xmlns:a16="http://schemas.microsoft.com/office/drawing/2014/main" id="{7783AA10-173F-4595-AB84-364131FF50E0}"/>
                  </a:ext>
                </a:extLst>
              </p:cNvPr>
              <p:cNvPicPr/>
              <p:nvPr/>
            </p:nvPicPr>
            <p:blipFill>
              <a:blip r:embed="rId3"/>
              <a:stretch>
                <a:fillRect/>
              </a:stretch>
            </p:blipFill>
            <p:spPr>
              <a:xfrm>
                <a:off x="7968960" y="3219480"/>
                <a:ext cx="19080" cy="19080"/>
              </a:xfrm>
              <a:prstGeom prst="rect">
                <a:avLst/>
              </a:prstGeom>
            </p:spPr>
          </p:pic>
        </mc:Fallback>
      </mc:AlternateContent>
    </p:spTree>
    <p:extLst>
      <p:ext uri="{BB962C8B-B14F-4D97-AF65-F5344CB8AC3E}">
        <p14:creationId xmlns:p14="http://schemas.microsoft.com/office/powerpoint/2010/main" val="2194053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a:t>Tesla los contrata para crear la base de datos de la empresa.</a:t>
            </a:r>
          </a:p>
          <a:p>
            <a:r>
              <a:rPr lang="es-MX" dirty="0"/>
              <a:t>Desean tener información acerca de empleados, plantas, autos, autopartes.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44</a:t>
            </a:fld>
            <a:endParaRPr lang="es-MX"/>
          </a:p>
        </p:txBody>
      </p:sp>
    </p:spTree>
    <p:extLst>
      <p:ext uri="{BB962C8B-B14F-4D97-AF65-F5344CB8AC3E}">
        <p14:creationId xmlns:p14="http://schemas.microsoft.com/office/powerpoint/2010/main" val="160726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err="1"/>
              <a:t>Cinepolis</a:t>
            </a:r>
            <a:r>
              <a:rPr lang="es-MX" dirty="0"/>
              <a:t> desea contratarlos para crear su base de datos.</a:t>
            </a:r>
          </a:p>
          <a:p>
            <a:r>
              <a:rPr lang="es-MX" dirty="0"/>
              <a:t>Desea información acerca de películas, salas, personal, clientes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45</a:t>
            </a:fld>
            <a:endParaRPr lang="es-MX"/>
          </a:p>
        </p:txBody>
      </p:sp>
    </p:spTree>
    <p:extLst>
      <p:ext uri="{BB962C8B-B14F-4D97-AF65-F5344CB8AC3E}">
        <p14:creationId xmlns:p14="http://schemas.microsoft.com/office/powerpoint/2010/main" val="38520775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err="1"/>
              <a:t>Alphabet</a:t>
            </a:r>
            <a:r>
              <a:rPr lang="es-MX" dirty="0"/>
              <a:t> los acaba de contratar para crear una de sus bases de datos.</a:t>
            </a:r>
          </a:p>
          <a:p>
            <a:r>
              <a:rPr lang="es-MX" dirty="0"/>
              <a:t>Desean relacionar empleados con el lugar donde trabajan, con la universidad de donde vienen.</a:t>
            </a:r>
          </a:p>
          <a:p>
            <a:r>
              <a:rPr lang="es-MX" dirty="0"/>
              <a:t>También desean saber la subdivisión a la que pertenecen.</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46</a:t>
            </a:fld>
            <a:endParaRPr lang="es-MX"/>
          </a:p>
        </p:txBody>
      </p:sp>
    </p:spTree>
    <p:extLst>
      <p:ext uri="{BB962C8B-B14F-4D97-AF65-F5344CB8AC3E}">
        <p14:creationId xmlns:p14="http://schemas.microsoft.com/office/powerpoint/2010/main" val="28989327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endParaRPr lang="es-MX"/>
          </a:p>
        </p:txBody>
      </p:sp>
      <p:sp>
        <p:nvSpPr>
          <p:cNvPr id="6" name="Marcador de contenido 5"/>
          <p:cNvSpPr>
            <a:spLocks noGrp="1"/>
          </p:cNvSpPr>
          <p:nvPr>
            <p:ph idx="1"/>
          </p:nvPr>
        </p:nvSpPr>
        <p:spPr/>
        <p:txBody>
          <a:bodyPr/>
          <a:lstStyle/>
          <a:p>
            <a:endParaRPr lang="es-MX"/>
          </a:p>
        </p:txBody>
      </p:sp>
      <p:sp>
        <p:nvSpPr>
          <p:cNvPr id="4" name="Marcador de número de diapositiva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es-MX" smtClean="0"/>
              <a:t>47</a:t>
            </a:fld>
            <a:endParaRPr lang="es-MX"/>
          </a:p>
        </p:txBody>
      </p:sp>
      <p:pic>
        <p:nvPicPr>
          <p:cNvPr id="4098" name="Picture 2" descr="Image result for ques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 y="0"/>
            <a:ext cx="9144246" cy="5122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121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La estabilidad ayuda:</a:t>
            </a:r>
          </a:p>
          <a:p>
            <a:pPr lvl="1"/>
            <a:r>
              <a:rPr lang="es-MX" dirty="0"/>
              <a:t>A que las aplicaciones no tengan que reescribirse.</a:t>
            </a:r>
          </a:p>
          <a:p>
            <a:pPr lvl="1"/>
            <a:r>
              <a:rPr lang="es-MX" dirty="0"/>
              <a:t>A que los </a:t>
            </a:r>
            <a:r>
              <a:rPr lang="es-MX" dirty="0" err="1"/>
              <a:t>Query</a:t>
            </a:r>
            <a:r>
              <a:rPr lang="es-MX" dirty="0"/>
              <a:t> sean “constantes” con los cambios.</a:t>
            </a:r>
          </a:p>
          <a:p>
            <a:pPr lvl="1"/>
            <a:r>
              <a:rPr lang="es-MX" dirty="0"/>
              <a:t>A que las vistas sigan existiendo.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5</a:t>
            </a:fld>
            <a:endParaRPr lang="es-MX"/>
          </a:p>
        </p:txBody>
      </p:sp>
    </p:spTree>
    <p:extLst>
      <p:ext uri="{BB962C8B-B14F-4D97-AF65-F5344CB8AC3E}">
        <p14:creationId xmlns:p14="http://schemas.microsoft.com/office/powerpoint/2010/main" val="777111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Ejemplo</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Vamos a armar una base de datos</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1</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24962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s-MX" dirty="0"/>
              <a:t>Problema</a:t>
            </a:r>
          </a:p>
        </p:txBody>
      </p:sp>
      <p:sp>
        <p:nvSpPr>
          <p:cNvPr id="6" name="Marcador de texto 5"/>
          <p:cNvSpPr>
            <a:spLocks noGrp="1"/>
          </p:cNvSpPr>
          <p:nvPr>
            <p:ph type="body" idx="1"/>
          </p:nvPr>
        </p:nvSpPr>
        <p:spPr>
          <a:xfrm>
            <a:off x="814275" y="1858382"/>
            <a:ext cx="6132600" cy="3145500"/>
          </a:xfrm>
        </p:spPr>
        <p:txBody>
          <a:bodyPr/>
          <a:lstStyle/>
          <a:p>
            <a:r>
              <a:rPr lang="es-MX" dirty="0"/>
              <a:t>Pixar quiere implementar una base de datos para llevar control de quien está asignado a cada película, Ya que las películas son muchas. Las películas pueden ser diferenciadas por género, ID, temporada y año.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7</a:t>
            </a:fld>
            <a:endParaRPr lang="es-MX"/>
          </a:p>
        </p:txBody>
      </p:sp>
      <p:pic>
        <p:nvPicPr>
          <p:cNvPr id="2058" name="Picture 10" descr="Image result for pixar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4351" y="1612183"/>
            <a:ext cx="3794125" cy="613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5753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A Pixar le gustaría poder listar el personal asignado a cada película.</a:t>
            </a:r>
          </a:p>
          <a:p>
            <a:pPr lvl="1"/>
            <a:r>
              <a:rPr lang="es-MX" dirty="0"/>
              <a:t>Con empleado ID, Nombre, Lugar de Procedencia, Fecha de Contratación</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8</a:t>
            </a:fld>
            <a:endParaRPr lang="es-MX"/>
          </a:p>
        </p:txBody>
      </p:sp>
      <p:pic>
        <p:nvPicPr>
          <p:cNvPr id="3076" name="Picture 4" descr="VES Awards 89 cropp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6475" y="1816100"/>
            <a:ext cx="1399700" cy="17496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7251700" y="3565725"/>
            <a:ext cx="1370888" cy="307777"/>
          </a:xfrm>
          <a:prstGeom prst="rect">
            <a:avLst/>
          </a:prstGeom>
          <a:noFill/>
        </p:spPr>
        <p:txBody>
          <a:bodyPr wrap="none" rtlCol="0">
            <a:spAutoFit/>
          </a:bodyPr>
          <a:lstStyle/>
          <a:p>
            <a:r>
              <a:rPr lang="es-MX" dirty="0"/>
              <a:t>Edwin </a:t>
            </a:r>
            <a:r>
              <a:rPr lang="es-MX" dirty="0" err="1"/>
              <a:t>Catmulll</a:t>
            </a:r>
            <a:endParaRPr lang="es-MX" dirty="0"/>
          </a:p>
        </p:txBody>
      </p:sp>
    </p:spTree>
    <p:extLst>
      <p:ext uri="{BB962C8B-B14F-4D97-AF65-F5344CB8AC3E}">
        <p14:creationId xmlns:p14="http://schemas.microsoft.com/office/powerpoint/2010/main" val="1424996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Un poco del negocio de películas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9</a:t>
            </a:fld>
            <a:endParaRPr lang="es-MX"/>
          </a:p>
        </p:txBody>
      </p:sp>
      <p:pic>
        <p:nvPicPr>
          <p:cNvPr id="6146" name="Picture 2" descr="The poster features Woody anxiously holding onto Buzz Lightyear as he flies in Andy's room. Below them sitting on the bed are Bo Peep, Mr. Potato Head, Troll, Hamm, Slinky, Sarge and Rex. In the lower right center of the image is the film's title. The background shows the cloud wallpaper featured in the bedro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5199" y="2126240"/>
            <a:ext cx="1285875" cy="191712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Monsters In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949" y="2126240"/>
            <a:ext cx="1355451" cy="1983888"/>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Protagonist Remy is smiling nervously as he clings to a piece of cheese while he is pinned to a door by sharp knives and forks. The film's tagline, &quot;He's dying to become a chef&quot;, is displayed along the top. A logo with the film's title and pronunciation is shown at the bottom, with the dot on the 'i' in &quot;Ratatouille&quot; doubling as a rat's nose with whiskers and a chef's toqu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4275" y="2028824"/>
            <a:ext cx="1553700" cy="2309364"/>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The Incredibles 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1850" y="2028824"/>
            <a:ext cx="1551450" cy="229896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4432300" y="1382493"/>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Verano</a:t>
            </a:r>
          </a:p>
        </p:txBody>
      </p:sp>
      <p:sp>
        <p:nvSpPr>
          <p:cNvPr id="11" name="Rectángulo 10"/>
          <p:cNvSpPr/>
          <p:nvPr/>
        </p:nvSpPr>
        <p:spPr>
          <a:xfrm>
            <a:off x="571500" y="1479909"/>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Navidad</a:t>
            </a:r>
          </a:p>
        </p:txBody>
      </p:sp>
    </p:spTree>
    <p:extLst>
      <p:ext uri="{BB962C8B-B14F-4D97-AF65-F5344CB8AC3E}">
        <p14:creationId xmlns:p14="http://schemas.microsoft.com/office/powerpoint/2010/main" val="3551875567"/>
      </p:ext>
    </p:extLst>
  </p:cSld>
  <p:clrMapOvr>
    <a:masterClrMapping/>
  </p:clrMapOvr>
</p:sld>
</file>

<file path=ppt/theme/theme1.xml><?xml version="1.0" encoding="utf-8"?>
<a:theme xmlns:a="http://schemas.openxmlformats.org/drawingml/2006/main"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7993</TotalTime>
  <Words>844</Words>
  <Application>Microsoft Office PowerPoint</Application>
  <PresentationFormat>On-screen Show (16:9)</PresentationFormat>
  <Paragraphs>256</Paragraphs>
  <Slides>47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Roboto Condensed</vt:lpstr>
      <vt:lpstr>Arvo</vt:lpstr>
      <vt:lpstr>Arial</vt:lpstr>
      <vt:lpstr>Roboto Condensed Light</vt:lpstr>
      <vt:lpstr>Salerio template</vt:lpstr>
      <vt:lpstr>Introducción a las Bases de Datos</vt:lpstr>
      <vt:lpstr>Que se vio la clase pasada</vt:lpstr>
      <vt:lpstr>PowerPoint Presentation</vt:lpstr>
      <vt:lpstr>Normalización</vt:lpstr>
      <vt:lpstr>Normalización</vt:lpstr>
      <vt:lpstr>Ejemplo</vt:lpstr>
      <vt:lpstr>Problema</vt:lpstr>
      <vt:lpstr>Preguntas?</vt:lpstr>
      <vt:lpstr>Un poco del negocio de películas</vt:lpstr>
      <vt:lpstr>Personal</vt:lpstr>
      <vt:lpstr>Preguntas?</vt:lpstr>
      <vt:lpstr>Preguntas? </vt:lpstr>
      <vt:lpstr>Preguntas?</vt:lpstr>
      <vt:lpstr>Relaciones</vt:lpstr>
      <vt:lpstr>Relaciones</vt:lpstr>
      <vt:lpstr>Diagramas E-R</vt:lpstr>
      <vt:lpstr>Software</vt:lpstr>
      <vt:lpstr>Diagrama E-R Pixar</vt:lpstr>
      <vt:lpstr>Diagrama E-R Pixar</vt:lpstr>
      <vt:lpstr>Diagrama E-R</vt:lpstr>
      <vt:lpstr>Diagrama E-R Pixar</vt:lpstr>
      <vt:lpstr>Otro Ejemplo</vt:lpstr>
      <vt:lpstr>Preguntas</vt:lpstr>
      <vt:lpstr>Tablas</vt:lpstr>
      <vt:lpstr>Tablas</vt:lpstr>
      <vt:lpstr>Preguntas</vt:lpstr>
      <vt:lpstr>Preguntas</vt:lpstr>
      <vt:lpstr>Preguntas</vt:lpstr>
      <vt:lpstr>Preguntas</vt:lpstr>
      <vt:lpstr>Preguntas</vt:lpstr>
      <vt:lpstr>Preguntas</vt:lpstr>
      <vt:lpstr>Preguntas</vt:lpstr>
      <vt:lpstr>Preguntas</vt:lpstr>
      <vt:lpstr>Tablas!</vt:lpstr>
      <vt:lpstr>Cardinalidad</vt:lpstr>
      <vt:lpstr>Tablas</vt:lpstr>
      <vt:lpstr>Tablas</vt:lpstr>
      <vt:lpstr>Tablas</vt:lpstr>
      <vt:lpstr>Tablas</vt:lpstr>
      <vt:lpstr>Tablas</vt:lpstr>
      <vt:lpstr>Tablas</vt:lpstr>
      <vt:lpstr>Tarea 2</vt:lpstr>
      <vt:lpstr>Tarea 2</vt:lpstr>
      <vt:lpstr>Tarea 2</vt:lpstr>
      <vt:lpstr>Tarea 2</vt:lpstr>
      <vt:lpstr>Tarea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Leon Felipe Palafox Novack</dc:creator>
  <cp:lastModifiedBy>LEON FELIPE PALAFOX NOVACK</cp:lastModifiedBy>
  <cp:revision>55</cp:revision>
  <dcterms:modified xsi:type="dcterms:W3CDTF">2021-08-27T05:25:04Z</dcterms:modified>
</cp:coreProperties>
</file>